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Open Sauce" charset="1" panose="00000500000000000000"/>
      <p:regular r:id="rId22"/>
    </p:embeddedFont>
    <p:embeddedFont>
      <p:font typeface="Open Sauce Bold" charset="1" panose="00000800000000000000"/>
      <p:regular r:id="rId23"/>
    </p:embeddedFont>
    <p:embeddedFont>
      <p:font typeface="Open Sauce Italics" charset="1" panose="000005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notesMasters/notesMaster1.xml" Type="http://schemas.openxmlformats.org/officeDocument/2006/relationships/notesMaster"/><Relationship Id="rId26" Target="theme/theme2.xml" Type="http://schemas.openxmlformats.org/officeDocument/2006/relationships/theme"/><Relationship Id="rId27" Target="notesSlides/notesSlide1.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From affective responsibility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 Id="rId4" Target="../media/image1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 Id="rId4" Target="../media/image1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1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8.png" Type="http://schemas.openxmlformats.org/officeDocument/2006/relationships/image"/><Relationship Id="rId5" Target="https://docs.google.com/document/d/1tFGmQecsNGikV_UHh2RolkOlk6pg2wMYld8MsYQNmR4/edit?usp=sharing"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9.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Freeform 2" id="2"/>
          <p:cNvSpPr/>
          <p:nvPr/>
        </p:nvSpPr>
        <p:spPr>
          <a:xfrm flipH="false" flipV="false" rot="-523019">
            <a:off x="-3575800" y="3997915"/>
            <a:ext cx="23398320" cy="8899229"/>
          </a:xfrm>
          <a:custGeom>
            <a:avLst/>
            <a:gdLst/>
            <a:ahLst/>
            <a:cxnLst/>
            <a:rect r="r" b="b" t="t" l="l"/>
            <a:pathLst>
              <a:path h="8899229" w="23398320">
                <a:moveTo>
                  <a:pt x="0" y="0"/>
                </a:moveTo>
                <a:lnTo>
                  <a:pt x="23398319" y="0"/>
                </a:lnTo>
                <a:lnTo>
                  <a:pt x="23398319" y="8899229"/>
                </a:lnTo>
                <a:lnTo>
                  <a:pt x="0" y="8899229"/>
                </a:lnTo>
                <a:lnTo>
                  <a:pt x="0" y="0"/>
                </a:lnTo>
                <a:close/>
              </a:path>
            </a:pathLst>
          </a:custGeom>
          <a:blipFill>
            <a:blip r:embed="rId2"/>
            <a:stretch>
              <a:fillRect l="0" t="0" r="0" b="-149778"/>
            </a:stretch>
          </a:blipFill>
        </p:spPr>
      </p:sp>
      <p:sp>
        <p:nvSpPr>
          <p:cNvPr name="TextBox 3" id="3"/>
          <p:cNvSpPr txBox="true"/>
          <p:nvPr/>
        </p:nvSpPr>
        <p:spPr>
          <a:xfrm rot="0">
            <a:off x="1596629" y="2706857"/>
            <a:ext cx="13437696" cy="3095271"/>
          </a:xfrm>
          <a:prstGeom prst="rect">
            <a:avLst/>
          </a:prstGeom>
        </p:spPr>
        <p:txBody>
          <a:bodyPr anchor="t" rtlCol="false" tIns="0" lIns="0" bIns="0" rIns="0">
            <a:spAutoFit/>
          </a:bodyPr>
          <a:lstStyle/>
          <a:p>
            <a:pPr algn="l">
              <a:lnSpc>
                <a:spcPts val="8059"/>
              </a:lnSpc>
            </a:pPr>
            <a:r>
              <a:rPr lang="en-US" sz="7901" spc="-237">
                <a:solidFill>
                  <a:srgbClr val="000000"/>
                </a:solidFill>
                <a:latin typeface="Open Sauce"/>
                <a:ea typeface="Open Sauce"/>
                <a:cs typeface="Open Sauce"/>
                <a:sym typeface="Open Sauce"/>
              </a:rPr>
              <a:t>The Case for Record Remediation at the Lesbian Herstory Archives</a:t>
            </a:r>
          </a:p>
        </p:txBody>
      </p:sp>
      <p:sp>
        <p:nvSpPr>
          <p:cNvPr name="TextBox 4" id="4"/>
          <p:cNvSpPr txBox="true"/>
          <p:nvPr/>
        </p:nvSpPr>
        <p:spPr>
          <a:xfrm rot="0">
            <a:off x="1596629" y="6671459"/>
            <a:ext cx="7843181" cy="2613025"/>
          </a:xfrm>
          <a:prstGeom prst="rect">
            <a:avLst/>
          </a:prstGeom>
        </p:spPr>
        <p:txBody>
          <a:bodyPr anchor="t" rtlCol="false" tIns="0" lIns="0" bIns="0" rIns="0">
            <a:spAutoFit/>
          </a:bodyPr>
          <a:lstStyle/>
          <a:p>
            <a:pPr algn="l">
              <a:lnSpc>
                <a:spcPts val="3500"/>
              </a:lnSpc>
            </a:pPr>
            <a:r>
              <a:rPr lang="en-US" sz="2500">
                <a:solidFill>
                  <a:srgbClr val="000000"/>
                </a:solidFill>
                <a:latin typeface="Open Sauce"/>
                <a:ea typeface="Open Sauce"/>
                <a:cs typeface="Open Sauce"/>
                <a:sym typeface="Open Sauce"/>
              </a:rPr>
              <a:t>A presentation about my Fellowship at this community archive by Meg Carroll</a:t>
            </a:r>
          </a:p>
          <a:p>
            <a:pPr algn="l">
              <a:lnSpc>
                <a:spcPts val="3500"/>
              </a:lnSpc>
            </a:pPr>
          </a:p>
          <a:p>
            <a:pPr algn="l">
              <a:lnSpc>
                <a:spcPts val="3500"/>
              </a:lnSpc>
            </a:pPr>
            <a:r>
              <a:rPr lang="en-US" sz="2500">
                <a:solidFill>
                  <a:srgbClr val="000000"/>
                </a:solidFill>
                <a:latin typeface="Open Sauce"/>
                <a:ea typeface="Open Sauce"/>
                <a:cs typeface="Open Sauce"/>
                <a:sym typeface="Open Sauce"/>
              </a:rPr>
              <a:t>Pratt Institute School of Information</a:t>
            </a:r>
          </a:p>
          <a:p>
            <a:pPr algn="l">
              <a:lnSpc>
                <a:spcPts val="3500"/>
              </a:lnSpc>
            </a:pPr>
            <a:r>
              <a:rPr lang="en-US" sz="2500">
                <a:solidFill>
                  <a:srgbClr val="000000"/>
                </a:solidFill>
                <a:latin typeface="Open Sauce"/>
                <a:ea typeface="Open Sauce"/>
                <a:cs typeface="Open Sauce"/>
                <a:sym typeface="Open Sauce"/>
              </a:rPr>
              <a:t>In fulfilment of a Master’s in Library Science</a:t>
            </a:r>
          </a:p>
          <a:p>
            <a:pPr algn="l">
              <a:lnSpc>
                <a:spcPts val="3500"/>
              </a:lnSpc>
            </a:pPr>
            <a:r>
              <a:rPr lang="en-US" sz="2500">
                <a:solidFill>
                  <a:srgbClr val="000000"/>
                </a:solidFill>
                <a:latin typeface="Open Sauce"/>
                <a:ea typeface="Open Sauce"/>
                <a:cs typeface="Open Sauce"/>
                <a:sym typeface="Open Sauce"/>
              </a:rPr>
              <a:t>INFOSHOW 2025</a:t>
            </a:r>
          </a:p>
        </p:txBody>
      </p:sp>
      <p:sp>
        <p:nvSpPr>
          <p:cNvPr name="Freeform 5" id="5"/>
          <p:cNvSpPr/>
          <p:nvPr/>
        </p:nvSpPr>
        <p:spPr>
          <a:xfrm flipH="false" flipV="false" rot="0">
            <a:off x="13691644" y="1028700"/>
            <a:ext cx="3567656" cy="1146110"/>
          </a:xfrm>
          <a:custGeom>
            <a:avLst/>
            <a:gdLst/>
            <a:ahLst/>
            <a:cxnLst/>
            <a:rect r="r" b="b" t="t" l="l"/>
            <a:pathLst>
              <a:path h="1146110" w="3567656">
                <a:moveTo>
                  <a:pt x="0" y="0"/>
                </a:moveTo>
                <a:lnTo>
                  <a:pt x="3567656" y="0"/>
                </a:lnTo>
                <a:lnTo>
                  <a:pt x="3567656" y="1146110"/>
                </a:lnTo>
                <a:lnTo>
                  <a:pt x="0" y="1146110"/>
                </a:lnTo>
                <a:lnTo>
                  <a:pt x="0" y="0"/>
                </a:lnTo>
                <a:close/>
              </a:path>
            </a:pathLst>
          </a:custGeom>
          <a:blipFill>
            <a:blip r:embed="rId3"/>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Freeform 2" id="2"/>
          <p:cNvSpPr/>
          <p:nvPr/>
        </p:nvSpPr>
        <p:spPr>
          <a:xfrm flipH="false" flipV="false" rot="6021197">
            <a:off x="-3322127" y="7802207"/>
            <a:ext cx="13556365" cy="12878546"/>
          </a:xfrm>
          <a:custGeom>
            <a:avLst/>
            <a:gdLst/>
            <a:ahLst/>
            <a:cxnLst/>
            <a:rect r="r" b="b" t="t" l="l"/>
            <a:pathLst>
              <a:path h="12878546" w="13556365">
                <a:moveTo>
                  <a:pt x="0" y="0"/>
                </a:moveTo>
                <a:lnTo>
                  <a:pt x="13556365" y="0"/>
                </a:lnTo>
                <a:lnTo>
                  <a:pt x="13556365" y="12878547"/>
                </a:lnTo>
                <a:lnTo>
                  <a:pt x="0" y="12878547"/>
                </a:lnTo>
                <a:lnTo>
                  <a:pt x="0" y="0"/>
                </a:lnTo>
                <a:close/>
              </a:path>
            </a:pathLst>
          </a:custGeom>
          <a:blipFill>
            <a:blip r:embed="rId2"/>
            <a:stretch>
              <a:fillRect l="0" t="0" r="0" b="0"/>
            </a:stretch>
          </a:blipFill>
        </p:spPr>
      </p:sp>
      <p:sp>
        <p:nvSpPr>
          <p:cNvPr name="Freeform 3" id="3"/>
          <p:cNvSpPr/>
          <p:nvPr/>
        </p:nvSpPr>
        <p:spPr>
          <a:xfrm flipH="false" flipV="false" rot="-8753188">
            <a:off x="9053500" y="1736861"/>
            <a:ext cx="12935662" cy="12191861"/>
          </a:xfrm>
          <a:custGeom>
            <a:avLst/>
            <a:gdLst/>
            <a:ahLst/>
            <a:cxnLst/>
            <a:rect r="r" b="b" t="t" l="l"/>
            <a:pathLst>
              <a:path h="12191861" w="12935662">
                <a:moveTo>
                  <a:pt x="0" y="0"/>
                </a:moveTo>
                <a:lnTo>
                  <a:pt x="12935662" y="0"/>
                </a:lnTo>
                <a:lnTo>
                  <a:pt x="12935662" y="12191862"/>
                </a:lnTo>
                <a:lnTo>
                  <a:pt x="0" y="12191862"/>
                </a:lnTo>
                <a:lnTo>
                  <a:pt x="0" y="0"/>
                </a:lnTo>
                <a:close/>
              </a:path>
            </a:pathLst>
          </a:custGeom>
          <a:blipFill>
            <a:blip r:embed="rId3"/>
            <a:stretch>
              <a:fillRect l="0" t="0" r="0" b="0"/>
            </a:stretch>
          </a:blipFill>
        </p:spPr>
      </p:sp>
      <p:sp>
        <p:nvSpPr>
          <p:cNvPr name="Freeform 4" id="4"/>
          <p:cNvSpPr/>
          <p:nvPr/>
        </p:nvSpPr>
        <p:spPr>
          <a:xfrm flipH="false" flipV="false" rot="0">
            <a:off x="10700283" y="1288019"/>
            <a:ext cx="5783222" cy="7710963"/>
          </a:xfrm>
          <a:custGeom>
            <a:avLst/>
            <a:gdLst/>
            <a:ahLst/>
            <a:cxnLst/>
            <a:rect r="r" b="b" t="t" l="l"/>
            <a:pathLst>
              <a:path h="7710963" w="5783222">
                <a:moveTo>
                  <a:pt x="0" y="0"/>
                </a:moveTo>
                <a:lnTo>
                  <a:pt x="5783222" y="0"/>
                </a:lnTo>
                <a:lnTo>
                  <a:pt x="5783222" y="7710962"/>
                </a:lnTo>
                <a:lnTo>
                  <a:pt x="0" y="7710962"/>
                </a:lnTo>
                <a:lnTo>
                  <a:pt x="0" y="0"/>
                </a:lnTo>
                <a:close/>
              </a:path>
            </a:pathLst>
          </a:custGeom>
          <a:blipFill>
            <a:blip r:embed="rId4"/>
            <a:stretch>
              <a:fillRect l="0" t="0" r="0" b="0"/>
            </a:stretch>
          </a:blipFill>
        </p:spPr>
      </p:sp>
      <p:sp>
        <p:nvSpPr>
          <p:cNvPr name="TextBox 5" id="5"/>
          <p:cNvSpPr txBox="true"/>
          <p:nvPr/>
        </p:nvSpPr>
        <p:spPr>
          <a:xfrm rot="0">
            <a:off x="1028700" y="1076325"/>
            <a:ext cx="9979943" cy="892803"/>
          </a:xfrm>
          <a:prstGeom prst="rect">
            <a:avLst/>
          </a:prstGeom>
        </p:spPr>
        <p:txBody>
          <a:bodyPr anchor="t" rtlCol="false" tIns="0" lIns="0" bIns="0" rIns="0">
            <a:spAutoFit/>
          </a:bodyPr>
          <a:lstStyle/>
          <a:p>
            <a:pPr algn="l">
              <a:lnSpc>
                <a:spcPts val="6803"/>
              </a:lnSpc>
            </a:pPr>
            <a:r>
              <a:rPr lang="en-US" sz="6185">
                <a:solidFill>
                  <a:srgbClr val="000000"/>
                </a:solidFill>
                <a:latin typeface="Open Sauce"/>
                <a:ea typeface="Open Sauce"/>
                <a:cs typeface="Open Sauce"/>
                <a:sym typeface="Open Sauce"/>
              </a:rPr>
              <a:t>It was during this time...</a:t>
            </a:r>
          </a:p>
        </p:txBody>
      </p:sp>
      <p:sp>
        <p:nvSpPr>
          <p:cNvPr name="TextBox 6" id="6"/>
          <p:cNvSpPr txBox="true"/>
          <p:nvPr/>
        </p:nvSpPr>
        <p:spPr>
          <a:xfrm rot="0">
            <a:off x="1265202" y="2809817"/>
            <a:ext cx="8844474" cy="5728336"/>
          </a:xfrm>
          <a:prstGeom prst="rect">
            <a:avLst/>
          </a:prstGeom>
        </p:spPr>
        <p:txBody>
          <a:bodyPr anchor="t" rtlCol="false" tIns="0" lIns="0" bIns="0" rIns="0">
            <a:spAutoFit/>
          </a:bodyPr>
          <a:lstStyle/>
          <a:p>
            <a:pPr algn="l">
              <a:lnSpc>
                <a:spcPts val="5039"/>
              </a:lnSpc>
            </a:pPr>
            <a:r>
              <a:rPr lang="en-US" sz="3599">
                <a:solidFill>
                  <a:srgbClr val="000000"/>
                </a:solidFill>
                <a:latin typeface="Open Sauce"/>
                <a:ea typeface="Open Sauce"/>
                <a:cs typeface="Open Sauce"/>
                <a:sym typeface="Open Sauce"/>
              </a:rPr>
              <a:t>that I was able to use recommendations made in the LHA Cataloging Manual to fix things such as</a:t>
            </a:r>
          </a:p>
          <a:p>
            <a:pPr algn="l">
              <a:lnSpc>
                <a:spcPts val="5039"/>
              </a:lnSpc>
            </a:pPr>
          </a:p>
          <a:p>
            <a:pPr algn="l" marL="777234" indent="-388617" lvl="1">
              <a:lnSpc>
                <a:spcPts val="5039"/>
              </a:lnSpc>
              <a:buFont typeface="Arial"/>
              <a:buChar char="•"/>
            </a:pPr>
            <a:r>
              <a:rPr lang="en-US" sz="3599">
                <a:solidFill>
                  <a:srgbClr val="000000"/>
                </a:solidFill>
                <a:latin typeface="Open Sauce"/>
                <a:ea typeface="Open Sauce"/>
                <a:cs typeface="Open Sauce"/>
                <a:sym typeface="Open Sauce"/>
              </a:rPr>
              <a:t>misspelled or incorrectly formatted names</a:t>
            </a:r>
          </a:p>
          <a:p>
            <a:pPr algn="l" marL="777234" indent="-388617" lvl="1">
              <a:lnSpc>
                <a:spcPts val="5039"/>
              </a:lnSpc>
              <a:buFont typeface="Arial"/>
              <a:buChar char="•"/>
            </a:pPr>
            <a:r>
              <a:rPr lang="en-US" sz="3599">
                <a:solidFill>
                  <a:srgbClr val="000000"/>
                </a:solidFill>
                <a:latin typeface="Open Sauce"/>
                <a:ea typeface="Open Sauce"/>
                <a:cs typeface="Open Sauce"/>
                <a:sym typeface="Open Sauce"/>
              </a:rPr>
              <a:t>scarce tags, namely adding people as tags, or creating new ones</a:t>
            </a:r>
          </a:p>
          <a:p>
            <a:pPr algn="l" marL="777234" indent="-388617" lvl="1">
              <a:lnSpc>
                <a:spcPts val="5039"/>
              </a:lnSpc>
              <a:buFont typeface="Arial"/>
              <a:buChar char="•"/>
            </a:pPr>
            <a:r>
              <a:rPr lang="en-US" sz="3599">
                <a:solidFill>
                  <a:srgbClr val="000000"/>
                </a:solidFill>
                <a:latin typeface="Open Sauce"/>
                <a:ea typeface="Open Sauce"/>
                <a:cs typeface="Open Sauce"/>
                <a:sym typeface="Open Sauce"/>
              </a:rPr>
              <a:t>unclear or absent descriptions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Freeform 2" id="2"/>
          <p:cNvSpPr/>
          <p:nvPr/>
        </p:nvSpPr>
        <p:spPr>
          <a:xfrm flipH="false" flipV="false" rot="0">
            <a:off x="-222165" y="-556028"/>
            <a:ext cx="18732331" cy="11543944"/>
          </a:xfrm>
          <a:custGeom>
            <a:avLst/>
            <a:gdLst/>
            <a:ahLst/>
            <a:cxnLst/>
            <a:rect r="r" b="b" t="t" l="l"/>
            <a:pathLst>
              <a:path h="11543944" w="18732331">
                <a:moveTo>
                  <a:pt x="0" y="0"/>
                </a:moveTo>
                <a:lnTo>
                  <a:pt x="18732330" y="0"/>
                </a:lnTo>
                <a:lnTo>
                  <a:pt x="18732330" y="11543943"/>
                </a:lnTo>
                <a:lnTo>
                  <a:pt x="0" y="11543943"/>
                </a:lnTo>
                <a:lnTo>
                  <a:pt x="0" y="0"/>
                </a:lnTo>
                <a:close/>
              </a:path>
            </a:pathLst>
          </a:custGeom>
          <a:blipFill>
            <a:blip r:embed="rId2"/>
            <a:stretch>
              <a:fillRect l="-37312" t="-53550" r="-14698" b="-80784"/>
            </a:stretch>
          </a:blipFill>
        </p:spPr>
      </p:sp>
      <p:sp>
        <p:nvSpPr>
          <p:cNvPr name="TextBox 3" id="3"/>
          <p:cNvSpPr txBox="true"/>
          <p:nvPr/>
        </p:nvSpPr>
        <p:spPr>
          <a:xfrm rot="0">
            <a:off x="3548002" y="4196593"/>
            <a:ext cx="11191996" cy="1067151"/>
          </a:xfrm>
          <a:prstGeom prst="rect">
            <a:avLst/>
          </a:prstGeom>
        </p:spPr>
        <p:txBody>
          <a:bodyPr anchor="t" rtlCol="false" tIns="0" lIns="0" bIns="0" rIns="0">
            <a:spAutoFit/>
          </a:bodyPr>
          <a:lstStyle/>
          <a:p>
            <a:pPr algn="ctr">
              <a:lnSpc>
                <a:spcPts val="8280"/>
              </a:lnSpc>
            </a:pPr>
            <a:r>
              <a:rPr lang="en-US" sz="7527">
                <a:solidFill>
                  <a:srgbClr val="FFFFFF"/>
                </a:solidFill>
                <a:latin typeface="Open Sauce"/>
                <a:ea typeface="Open Sauce"/>
                <a:cs typeface="Open Sauce"/>
                <a:sym typeface="Open Sauce"/>
              </a:rPr>
              <a:t>Key Takeaways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Freeform 2" id="2"/>
          <p:cNvSpPr/>
          <p:nvPr/>
        </p:nvSpPr>
        <p:spPr>
          <a:xfrm flipH="false" flipV="false" rot="6021197">
            <a:off x="-3322127" y="7802207"/>
            <a:ext cx="13556365" cy="12878546"/>
          </a:xfrm>
          <a:custGeom>
            <a:avLst/>
            <a:gdLst/>
            <a:ahLst/>
            <a:cxnLst/>
            <a:rect r="r" b="b" t="t" l="l"/>
            <a:pathLst>
              <a:path h="12878546" w="13556365">
                <a:moveTo>
                  <a:pt x="0" y="0"/>
                </a:moveTo>
                <a:lnTo>
                  <a:pt x="13556365" y="0"/>
                </a:lnTo>
                <a:lnTo>
                  <a:pt x="13556365" y="12878547"/>
                </a:lnTo>
                <a:lnTo>
                  <a:pt x="0" y="12878547"/>
                </a:lnTo>
                <a:lnTo>
                  <a:pt x="0" y="0"/>
                </a:lnTo>
                <a:close/>
              </a:path>
            </a:pathLst>
          </a:custGeom>
          <a:blipFill>
            <a:blip r:embed="rId2"/>
            <a:stretch>
              <a:fillRect l="0" t="0" r="0" b="0"/>
            </a:stretch>
          </a:blipFill>
        </p:spPr>
      </p:sp>
      <p:sp>
        <p:nvSpPr>
          <p:cNvPr name="Freeform 3" id="3"/>
          <p:cNvSpPr/>
          <p:nvPr/>
        </p:nvSpPr>
        <p:spPr>
          <a:xfrm flipH="false" flipV="false" rot="-8753188">
            <a:off x="9053500" y="1736861"/>
            <a:ext cx="12935662" cy="12191861"/>
          </a:xfrm>
          <a:custGeom>
            <a:avLst/>
            <a:gdLst/>
            <a:ahLst/>
            <a:cxnLst/>
            <a:rect r="r" b="b" t="t" l="l"/>
            <a:pathLst>
              <a:path h="12191861" w="12935662">
                <a:moveTo>
                  <a:pt x="0" y="0"/>
                </a:moveTo>
                <a:lnTo>
                  <a:pt x="12935662" y="0"/>
                </a:lnTo>
                <a:lnTo>
                  <a:pt x="12935662" y="12191862"/>
                </a:lnTo>
                <a:lnTo>
                  <a:pt x="0" y="12191862"/>
                </a:lnTo>
                <a:lnTo>
                  <a:pt x="0" y="0"/>
                </a:lnTo>
                <a:close/>
              </a:path>
            </a:pathLst>
          </a:custGeom>
          <a:blipFill>
            <a:blip r:embed="rId3"/>
            <a:stretch>
              <a:fillRect l="0" t="0" r="0" b="0"/>
            </a:stretch>
          </a:blipFill>
        </p:spPr>
      </p:sp>
      <p:sp>
        <p:nvSpPr>
          <p:cNvPr name="TextBox 4" id="4"/>
          <p:cNvSpPr txBox="true"/>
          <p:nvPr/>
        </p:nvSpPr>
        <p:spPr>
          <a:xfrm rot="0">
            <a:off x="1028700" y="1076325"/>
            <a:ext cx="13609079" cy="1754679"/>
          </a:xfrm>
          <a:prstGeom prst="rect">
            <a:avLst/>
          </a:prstGeom>
        </p:spPr>
        <p:txBody>
          <a:bodyPr anchor="t" rtlCol="false" tIns="0" lIns="0" bIns="0" rIns="0">
            <a:spAutoFit/>
          </a:bodyPr>
          <a:lstStyle/>
          <a:p>
            <a:pPr algn="l">
              <a:lnSpc>
                <a:spcPts val="6803"/>
              </a:lnSpc>
            </a:pPr>
            <a:r>
              <a:rPr lang="en-US" sz="6185">
                <a:solidFill>
                  <a:srgbClr val="000000"/>
                </a:solidFill>
                <a:latin typeface="Open Sauce"/>
                <a:ea typeface="Open Sauce"/>
                <a:cs typeface="Open Sauce"/>
                <a:sym typeface="Open Sauce"/>
              </a:rPr>
              <a:t>Remediation can happen case by case. </a:t>
            </a:r>
          </a:p>
        </p:txBody>
      </p:sp>
      <p:sp>
        <p:nvSpPr>
          <p:cNvPr name="TextBox 5" id="5"/>
          <p:cNvSpPr txBox="true"/>
          <p:nvPr/>
        </p:nvSpPr>
        <p:spPr>
          <a:xfrm rot="0">
            <a:off x="1028700" y="3473722"/>
            <a:ext cx="8212329" cy="5043171"/>
          </a:xfrm>
          <a:prstGeom prst="rect">
            <a:avLst/>
          </a:prstGeom>
        </p:spPr>
        <p:txBody>
          <a:bodyPr anchor="t" rtlCol="false" tIns="0" lIns="0" bIns="0" rIns="0">
            <a:spAutoFit/>
          </a:bodyPr>
          <a:lstStyle/>
          <a:p>
            <a:pPr algn="l">
              <a:lnSpc>
                <a:spcPts val="4479"/>
              </a:lnSpc>
            </a:pPr>
            <a:r>
              <a:rPr lang="en-US" sz="3199">
                <a:solidFill>
                  <a:srgbClr val="000000"/>
                </a:solidFill>
                <a:latin typeface="Open Sauce"/>
                <a:ea typeface="Open Sauce"/>
                <a:cs typeface="Open Sauce"/>
                <a:sym typeface="Open Sauce"/>
              </a:rPr>
              <a:t>Metadata is not static. As records are revisited during routine archival work, they should be improved upon if inconsistencies are noticed. </a:t>
            </a:r>
          </a:p>
          <a:p>
            <a:pPr algn="l">
              <a:lnSpc>
                <a:spcPts val="4479"/>
              </a:lnSpc>
            </a:pPr>
          </a:p>
          <a:p>
            <a:pPr algn="l">
              <a:lnSpc>
                <a:spcPts val="4479"/>
              </a:lnSpc>
            </a:pPr>
            <a:r>
              <a:rPr lang="en-US" sz="3199">
                <a:solidFill>
                  <a:srgbClr val="000000"/>
                </a:solidFill>
                <a:latin typeface="Open Sauce"/>
                <a:ea typeface="Open Sauce"/>
                <a:cs typeface="Open Sauce"/>
                <a:sym typeface="Open Sauce"/>
              </a:rPr>
              <a:t>If collections are exceptionally frequented, or information risks getting lost, targeted remediation may be necessary.</a:t>
            </a:r>
          </a:p>
        </p:txBody>
      </p:sp>
      <p:sp>
        <p:nvSpPr>
          <p:cNvPr name="Freeform 6" id="6"/>
          <p:cNvSpPr/>
          <p:nvPr/>
        </p:nvSpPr>
        <p:spPr>
          <a:xfrm flipH="false" flipV="false" rot="0">
            <a:off x="10480698" y="2506108"/>
            <a:ext cx="5040633" cy="6752192"/>
          </a:xfrm>
          <a:custGeom>
            <a:avLst/>
            <a:gdLst/>
            <a:ahLst/>
            <a:cxnLst/>
            <a:rect r="r" b="b" t="t" l="l"/>
            <a:pathLst>
              <a:path h="6752192" w="5040633">
                <a:moveTo>
                  <a:pt x="0" y="0"/>
                </a:moveTo>
                <a:lnTo>
                  <a:pt x="5040633" y="0"/>
                </a:lnTo>
                <a:lnTo>
                  <a:pt x="5040633" y="6752192"/>
                </a:lnTo>
                <a:lnTo>
                  <a:pt x="0" y="6752192"/>
                </a:lnTo>
                <a:lnTo>
                  <a:pt x="0" y="0"/>
                </a:lnTo>
                <a:close/>
              </a:path>
            </a:pathLst>
          </a:custGeom>
          <a:blipFill>
            <a:blip r:embed="rId4"/>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Freeform 2" id="2"/>
          <p:cNvSpPr/>
          <p:nvPr/>
        </p:nvSpPr>
        <p:spPr>
          <a:xfrm flipH="false" flipV="false" rot="10690911">
            <a:off x="8341296" y="1750125"/>
            <a:ext cx="13509608" cy="9659370"/>
          </a:xfrm>
          <a:custGeom>
            <a:avLst/>
            <a:gdLst/>
            <a:ahLst/>
            <a:cxnLst/>
            <a:rect r="r" b="b" t="t" l="l"/>
            <a:pathLst>
              <a:path h="9659370" w="13509608">
                <a:moveTo>
                  <a:pt x="0" y="0"/>
                </a:moveTo>
                <a:lnTo>
                  <a:pt x="13509608" y="0"/>
                </a:lnTo>
                <a:lnTo>
                  <a:pt x="13509608" y="9659370"/>
                </a:lnTo>
                <a:lnTo>
                  <a:pt x="0" y="9659370"/>
                </a:lnTo>
                <a:lnTo>
                  <a:pt x="0" y="0"/>
                </a:lnTo>
                <a:close/>
              </a:path>
            </a:pathLst>
          </a:custGeom>
          <a:blipFill>
            <a:blip r:embed="rId2"/>
            <a:stretch>
              <a:fillRect l="0" t="0" r="0" b="0"/>
            </a:stretch>
          </a:blipFill>
        </p:spPr>
      </p:sp>
      <p:sp>
        <p:nvSpPr>
          <p:cNvPr name="Freeform 3" id="3"/>
          <p:cNvSpPr/>
          <p:nvPr/>
        </p:nvSpPr>
        <p:spPr>
          <a:xfrm flipH="false" flipV="false" rot="0">
            <a:off x="-3315476" y="5451854"/>
            <a:ext cx="8318701" cy="7878503"/>
          </a:xfrm>
          <a:custGeom>
            <a:avLst/>
            <a:gdLst/>
            <a:ahLst/>
            <a:cxnLst/>
            <a:rect r="r" b="b" t="t" l="l"/>
            <a:pathLst>
              <a:path h="7878503" w="8318701">
                <a:moveTo>
                  <a:pt x="0" y="0"/>
                </a:moveTo>
                <a:lnTo>
                  <a:pt x="8318701" y="0"/>
                </a:lnTo>
                <a:lnTo>
                  <a:pt x="8318701" y="7878503"/>
                </a:lnTo>
                <a:lnTo>
                  <a:pt x="0" y="7878503"/>
                </a:lnTo>
                <a:lnTo>
                  <a:pt x="0" y="0"/>
                </a:lnTo>
                <a:close/>
              </a:path>
            </a:pathLst>
          </a:custGeom>
          <a:blipFill>
            <a:blip r:embed="rId3"/>
            <a:stretch>
              <a:fillRect l="0" t="0" r="0" b="0"/>
            </a:stretch>
          </a:blipFill>
        </p:spPr>
      </p:sp>
      <p:sp>
        <p:nvSpPr>
          <p:cNvPr name="Freeform 4" id="4"/>
          <p:cNvSpPr/>
          <p:nvPr/>
        </p:nvSpPr>
        <p:spPr>
          <a:xfrm flipH="false" flipV="false" rot="0">
            <a:off x="10800368" y="2696997"/>
            <a:ext cx="5020582" cy="6694109"/>
          </a:xfrm>
          <a:custGeom>
            <a:avLst/>
            <a:gdLst/>
            <a:ahLst/>
            <a:cxnLst/>
            <a:rect r="r" b="b" t="t" l="l"/>
            <a:pathLst>
              <a:path h="6694109" w="5020582">
                <a:moveTo>
                  <a:pt x="0" y="0"/>
                </a:moveTo>
                <a:lnTo>
                  <a:pt x="5020581" y="0"/>
                </a:lnTo>
                <a:lnTo>
                  <a:pt x="5020581" y="6694108"/>
                </a:lnTo>
                <a:lnTo>
                  <a:pt x="0" y="6694108"/>
                </a:lnTo>
                <a:lnTo>
                  <a:pt x="0" y="0"/>
                </a:lnTo>
                <a:close/>
              </a:path>
            </a:pathLst>
          </a:custGeom>
          <a:blipFill>
            <a:blip r:embed="rId4"/>
            <a:stretch>
              <a:fillRect l="0" t="0" r="0" b="0"/>
            </a:stretch>
          </a:blipFill>
        </p:spPr>
      </p:sp>
      <p:sp>
        <p:nvSpPr>
          <p:cNvPr name="TextBox 5" id="5"/>
          <p:cNvSpPr txBox="true"/>
          <p:nvPr/>
        </p:nvSpPr>
        <p:spPr>
          <a:xfrm rot="0">
            <a:off x="1265202" y="934086"/>
            <a:ext cx="1717377" cy="447179"/>
          </a:xfrm>
          <a:prstGeom prst="rect">
            <a:avLst/>
          </a:prstGeom>
        </p:spPr>
        <p:txBody>
          <a:bodyPr anchor="t" rtlCol="false" tIns="0" lIns="0" bIns="0" rIns="0">
            <a:spAutoFit/>
          </a:bodyPr>
          <a:lstStyle/>
          <a:p>
            <a:pPr algn="ctr">
              <a:lnSpc>
                <a:spcPts val="3702"/>
              </a:lnSpc>
              <a:spcBef>
                <a:spcPct val="0"/>
              </a:spcBef>
            </a:pPr>
            <a:r>
              <a:rPr lang="en-US" b="true" sz="2644">
                <a:solidFill>
                  <a:srgbClr val="F6F6F6"/>
                </a:solidFill>
                <a:latin typeface="Open Sauce Bold"/>
                <a:ea typeface="Open Sauce Bold"/>
                <a:cs typeface="Open Sauce Bold"/>
                <a:sym typeface="Open Sauce Bold"/>
              </a:rPr>
              <a:t>Borcelle</a:t>
            </a:r>
          </a:p>
        </p:txBody>
      </p:sp>
      <p:sp>
        <p:nvSpPr>
          <p:cNvPr name="TextBox 6" id="6"/>
          <p:cNvSpPr txBox="true"/>
          <p:nvPr/>
        </p:nvSpPr>
        <p:spPr>
          <a:xfrm rot="0">
            <a:off x="1028700" y="1076325"/>
            <a:ext cx="15017949" cy="1754679"/>
          </a:xfrm>
          <a:prstGeom prst="rect">
            <a:avLst/>
          </a:prstGeom>
        </p:spPr>
        <p:txBody>
          <a:bodyPr anchor="t" rtlCol="false" tIns="0" lIns="0" bIns="0" rIns="0">
            <a:spAutoFit/>
          </a:bodyPr>
          <a:lstStyle/>
          <a:p>
            <a:pPr algn="l">
              <a:lnSpc>
                <a:spcPts val="6803"/>
              </a:lnSpc>
            </a:pPr>
            <a:r>
              <a:rPr lang="en-US" sz="6185">
                <a:solidFill>
                  <a:srgbClr val="000000"/>
                </a:solidFill>
                <a:latin typeface="Open Sauce"/>
                <a:ea typeface="Open Sauce"/>
                <a:cs typeface="Open Sauce"/>
                <a:sym typeface="Open Sauce"/>
              </a:rPr>
              <a:t>Communication across space and time is important!</a:t>
            </a:r>
          </a:p>
        </p:txBody>
      </p:sp>
      <p:sp>
        <p:nvSpPr>
          <p:cNvPr name="TextBox 7" id="7"/>
          <p:cNvSpPr txBox="true"/>
          <p:nvPr/>
        </p:nvSpPr>
        <p:spPr>
          <a:xfrm rot="0">
            <a:off x="1265202" y="3516374"/>
            <a:ext cx="7878798" cy="5605146"/>
          </a:xfrm>
          <a:prstGeom prst="rect">
            <a:avLst/>
          </a:prstGeom>
        </p:spPr>
        <p:txBody>
          <a:bodyPr anchor="t" rtlCol="false" tIns="0" lIns="0" bIns="0" rIns="0">
            <a:spAutoFit/>
          </a:bodyPr>
          <a:lstStyle/>
          <a:p>
            <a:pPr algn="l">
              <a:lnSpc>
                <a:spcPts val="4479"/>
              </a:lnSpc>
            </a:pPr>
            <a:r>
              <a:rPr lang="en-US" sz="3199">
                <a:solidFill>
                  <a:srgbClr val="000000"/>
                </a:solidFill>
                <a:latin typeface="Open Sauce"/>
                <a:ea typeface="Open Sauce"/>
                <a:cs typeface="Open Sauce"/>
                <a:sym typeface="Open Sauce"/>
              </a:rPr>
              <a:t>In a community archive like LHA, people are often working at different rates, at different times, and with different levels of experience. Having a place like the Cataloging Manual to standardize some procedures and to build upon these procedures is vital to keeping everyone on the same page and standardizing the connectivity and presentation of information.</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Freeform 2" id="2"/>
          <p:cNvSpPr/>
          <p:nvPr/>
        </p:nvSpPr>
        <p:spPr>
          <a:xfrm flipH="false" flipV="false" rot="0">
            <a:off x="-222165" y="-556028"/>
            <a:ext cx="18732331" cy="11543944"/>
          </a:xfrm>
          <a:custGeom>
            <a:avLst/>
            <a:gdLst/>
            <a:ahLst/>
            <a:cxnLst/>
            <a:rect r="r" b="b" t="t" l="l"/>
            <a:pathLst>
              <a:path h="11543944" w="18732331">
                <a:moveTo>
                  <a:pt x="0" y="0"/>
                </a:moveTo>
                <a:lnTo>
                  <a:pt x="18732330" y="0"/>
                </a:lnTo>
                <a:lnTo>
                  <a:pt x="18732330" y="11543943"/>
                </a:lnTo>
                <a:lnTo>
                  <a:pt x="0" y="11543943"/>
                </a:lnTo>
                <a:lnTo>
                  <a:pt x="0" y="0"/>
                </a:lnTo>
                <a:close/>
              </a:path>
            </a:pathLst>
          </a:custGeom>
          <a:blipFill>
            <a:blip r:embed="rId2"/>
            <a:stretch>
              <a:fillRect l="-37312" t="-53550" r="-14698" b="-80784"/>
            </a:stretch>
          </a:blipFill>
        </p:spPr>
      </p:sp>
      <p:sp>
        <p:nvSpPr>
          <p:cNvPr name="TextBox 3" id="3"/>
          <p:cNvSpPr txBox="true"/>
          <p:nvPr/>
        </p:nvSpPr>
        <p:spPr>
          <a:xfrm rot="0">
            <a:off x="3548002" y="4196593"/>
            <a:ext cx="11191996" cy="1067151"/>
          </a:xfrm>
          <a:prstGeom prst="rect">
            <a:avLst/>
          </a:prstGeom>
        </p:spPr>
        <p:txBody>
          <a:bodyPr anchor="t" rtlCol="false" tIns="0" lIns="0" bIns="0" rIns="0">
            <a:spAutoFit/>
          </a:bodyPr>
          <a:lstStyle/>
          <a:p>
            <a:pPr algn="ctr">
              <a:lnSpc>
                <a:spcPts val="8280"/>
              </a:lnSpc>
            </a:pPr>
            <a:r>
              <a:rPr lang="en-US" sz="7527">
                <a:solidFill>
                  <a:srgbClr val="FFFFFF"/>
                </a:solidFill>
                <a:latin typeface="Open Sauce"/>
                <a:ea typeface="Open Sauce"/>
                <a:cs typeface="Open Sauce"/>
                <a:sym typeface="Open Sauce"/>
              </a:rPr>
              <a:t>In Conclusion...</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Freeform 2" id="2"/>
          <p:cNvSpPr/>
          <p:nvPr/>
        </p:nvSpPr>
        <p:spPr>
          <a:xfrm flipH="false" flipV="false" rot="10690911">
            <a:off x="8341296" y="1750125"/>
            <a:ext cx="13509608" cy="9659370"/>
          </a:xfrm>
          <a:custGeom>
            <a:avLst/>
            <a:gdLst/>
            <a:ahLst/>
            <a:cxnLst/>
            <a:rect r="r" b="b" t="t" l="l"/>
            <a:pathLst>
              <a:path h="9659370" w="13509608">
                <a:moveTo>
                  <a:pt x="0" y="0"/>
                </a:moveTo>
                <a:lnTo>
                  <a:pt x="13509608" y="0"/>
                </a:lnTo>
                <a:lnTo>
                  <a:pt x="13509608" y="9659370"/>
                </a:lnTo>
                <a:lnTo>
                  <a:pt x="0" y="9659370"/>
                </a:lnTo>
                <a:lnTo>
                  <a:pt x="0" y="0"/>
                </a:lnTo>
                <a:close/>
              </a:path>
            </a:pathLst>
          </a:custGeom>
          <a:blipFill>
            <a:blip r:embed="rId3"/>
            <a:stretch>
              <a:fillRect l="0" t="0" r="0" b="0"/>
            </a:stretch>
          </a:blipFill>
        </p:spPr>
      </p:sp>
      <p:sp>
        <p:nvSpPr>
          <p:cNvPr name="Freeform 3" id="3"/>
          <p:cNvSpPr/>
          <p:nvPr/>
        </p:nvSpPr>
        <p:spPr>
          <a:xfrm flipH="false" flipV="false" rot="0">
            <a:off x="-3315476" y="5451854"/>
            <a:ext cx="8318701" cy="7878503"/>
          </a:xfrm>
          <a:custGeom>
            <a:avLst/>
            <a:gdLst/>
            <a:ahLst/>
            <a:cxnLst/>
            <a:rect r="r" b="b" t="t" l="l"/>
            <a:pathLst>
              <a:path h="7878503" w="8318701">
                <a:moveTo>
                  <a:pt x="0" y="0"/>
                </a:moveTo>
                <a:lnTo>
                  <a:pt x="8318701" y="0"/>
                </a:lnTo>
                <a:lnTo>
                  <a:pt x="8318701" y="7878503"/>
                </a:lnTo>
                <a:lnTo>
                  <a:pt x="0" y="7878503"/>
                </a:lnTo>
                <a:lnTo>
                  <a:pt x="0" y="0"/>
                </a:lnTo>
                <a:close/>
              </a:path>
            </a:pathLst>
          </a:custGeom>
          <a:blipFill>
            <a:blip r:embed="rId4"/>
            <a:stretch>
              <a:fillRect l="0" t="0" r="0" b="0"/>
            </a:stretch>
          </a:blipFill>
        </p:spPr>
      </p:sp>
      <p:sp>
        <p:nvSpPr>
          <p:cNvPr name="TextBox 4" id="4"/>
          <p:cNvSpPr txBox="true"/>
          <p:nvPr/>
        </p:nvSpPr>
        <p:spPr>
          <a:xfrm rot="0">
            <a:off x="1265202" y="934086"/>
            <a:ext cx="1717377" cy="447179"/>
          </a:xfrm>
          <a:prstGeom prst="rect">
            <a:avLst/>
          </a:prstGeom>
        </p:spPr>
        <p:txBody>
          <a:bodyPr anchor="t" rtlCol="false" tIns="0" lIns="0" bIns="0" rIns="0">
            <a:spAutoFit/>
          </a:bodyPr>
          <a:lstStyle/>
          <a:p>
            <a:pPr algn="ctr">
              <a:lnSpc>
                <a:spcPts val="3702"/>
              </a:lnSpc>
              <a:spcBef>
                <a:spcPct val="0"/>
              </a:spcBef>
            </a:pPr>
            <a:r>
              <a:rPr lang="en-US" b="true" sz="2644">
                <a:solidFill>
                  <a:srgbClr val="F6F6F6"/>
                </a:solidFill>
                <a:latin typeface="Open Sauce Bold"/>
                <a:ea typeface="Open Sauce Bold"/>
                <a:cs typeface="Open Sauce Bold"/>
                <a:sym typeface="Open Sauce Bold"/>
              </a:rPr>
              <a:t>Borcelle</a:t>
            </a:r>
          </a:p>
        </p:txBody>
      </p:sp>
      <p:sp>
        <p:nvSpPr>
          <p:cNvPr name="TextBox 5" id="5"/>
          <p:cNvSpPr txBox="true"/>
          <p:nvPr/>
        </p:nvSpPr>
        <p:spPr>
          <a:xfrm rot="0">
            <a:off x="1028700" y="1076325"/>
            <a:ext cx="15017949" cy="1754679"/>
          </a:xfrm>
          <a:prstGeom prst="rect">
            <a:avLst/>
          </a:prstGeom>
        </p:spPr>
        <p:txBody>
          <a:bodyPr anchor="t" rtlCol="false" tIns="0" lIns="0" bIns="0" rIns="0">
            <a:spAutoFit/>
          </a:bodyPr>
          <a:lstStyle/>
          <a:p>
            <a:pPr algn="l">
              <a:lnSpc>
                <a:spcPts val="6803"/>
              </a:lnSpc>
            </a:pPr>
            <a:r>
              <a:rPr lang="en-US" sz="6185">
                <a:solidFill>
                  <a:srgbClr val="000000"/>
                </a:solidFill>
                <a:latin typeface="Open Sauce"/>
                <a:ea typeface="Open Sauce"/>
                <a:cs typeface="Open Sauce"/>
                <a:sym typeface="Open Sauce"/>
              </a:rPr>
              <a:t>Record rehabilitation is about showing care.</a:t>
            </a:r>
          </a:p>
        </p:txBody>
      </p:sp>
      <p:sp>
        <p:nvSpPr>
          <p:cNvPr name="TextBox 6" id="6"/>
          <p:cNvSpPr txBox="true"/>
          <p:nvPr/>
        </p:nvSpPr>
        <p:spPr>
          <a:xfrm rot="0">
            <a:off x="1265202" y="3506849"/>
            <a:ext cx="14781447" cy="5728336"/>
          </a:xfrm>
          <a:prstGeom prst="rect">
            <a:avLst/>
          </a:prstGeom>
        </p:spPr>
        <p:txBody>
          <a:bodyPr anchor="t" rtlCol="false" tIns="0" lIns="0" bIns="0" rIns="0">
            <a:spAutoFit/>
          </a:bodyPr>
          <a:lstStyle/>
          <a:p>
            <a:pPr algn="l">
              <a:lnSpc>
                <a:spcPts val="5039"/>
              </a:lnSpc>
            </a:pPr>
            <a:r>
              <a:rPr lang="en-US" sz="3599" i="true">
                <a:solidFill>
                  <a:srgbClr val="000000"/>
                </a:solidFill>
                <a:latin typeface="Open Sauce Italics"/>
                <a:ea typeface="Open Sauce Italics"/>
                <a:cs typeface="Open Sauce Italics"/>
                <a:sym typeface="Open Sauce Italics"/>
              </a:rPr>
              <a:t>Here, the archivist has an ethical obligation to empathize with all parties impacted by archival use – the communities for whom justice or impunity has lasting consequences,</a:t>
            </a:r>
          </a:p>
          <a:p>
            <a:pPr algn="l">
              <a:lnSpc>
                <a:spcPts val="5039"/>
              </a:lnSpc>
            </a:pPr>
            <a:r>
              <a:rPr lang="en-US" sz="3599" i="true">
                <a:solidFill>
                  <a:srgbClr val="000000"/>
                </a:solidFill>
                <a:latin typeface="Open Sauce Italics"/>
                <a:ea typeface="Open Sauce Italics"/>
                <a:cs typeface="Open Sauce Italics"/>
                <a:sym typeface="Open Sauce Italics"/>
              </a:rPr>
              <a:t>the community of people for whom representation – or silencing – matters. </a:t>
            </a:r>
          </a:p>
          <a:p>
            <a:pPr algn="l">
              <a:lnSpc>
                <a:spcPts val="5039"/>
              </a:lnSpc>
            </a:pPr>
          </a:p>
          <a:p>
            <a:pPr algn="l">
              <a:lnSpc>
                <a:spcPts val="5039"/>
              </a:lnSpc>
            </a:pPr>
          </a:p>
          <a:p>
            <a:pPr algn="l">
              <a:lnSpc>
                <a:spcPts val="5039"/>
              </a:lnSpc>
            </a:pPr>
          </a:p>
          <a:p>
            <a:pPr algn="l">
              <a:lnSpc>
                <a:spcPts val="5039"/>
              </a:lnSpc>
            </a:pPr>
          </a:p>
        </p:txBody>
      </p:sp>
      <p:sp>
        <p:nvSpPr>
          <p:cNvPr name="TextBox 7" id="7"/>
          <p:cNvSpPr txBox="true"/>
          <p:nvPr/>
        </p:nvSpPr>
        <p:spPr>
          <a:xfrm rot="0">
            <a:off x="4279282" y="7222395"/>
            <a:ext cx="12763396" cy="1261111"/>
          </a:xfrm>
          <a:prstGeom prst="rect">
            <a:avLst/>
          </a:prstGeom>
        </p:spPr>
        <p:txBody>
          <a:bodyPr anchor="t" rtlCol="false" tIns="0" lIns="0" bIns="0" rIns="0">
            <a:spAutoFit/>
          </a:bodyPr>
          <a:lstStyle/>
          <a:p>
            <a:pPr algn="l">
              <a:lnSpc>
                <a:spcPts val="5039"/>
              </a:lnSpc>
            </a:pPr>
            <a:r>
              <a:rPr lang="en-US" sz="3599" b="true">
                <a:solidFill>
                  <a:srgbClr val="000000"/>
                </a:solidFill>
                <a:latin typeface="Open Sauce Bold"/>
                <a:ea typeface="Open Sauce Bold"/>
                <a:cs typeface="Open Sauce Bold"/>
                <a:sym typeface="Open Sauce Bold"/>
              </a:rPr>
              <a:t>Michelle Caswell and Marika Cifor, “From Human Rights to Feminist Ethics: Radical Empathy In the Archives”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Freeform 2" id="2"/>
          <p:cNvSpPr/>
          <p:nvPr/>
        </p:nvSpPr>
        <p:spPr>
          <a:xfrm flipH="false" flipV="false" rot="1117712">
            <a:off x="13474421" y="-4811001"/>
            <a:ext cx="13196508" cy="12536683"/>
          </a:xfrm>
          <a:custGeom>
            <a:avLst/>
            <a:gdLst/>
            <a:ahLst/>
            <a:cxnLst/>
            <a:rect r="r" b="b" t="t" l="l"/>
            <a:pathLst>
              <a:path h="12536683" w="13196508">
                <a:moveTo>
                  <a:pt x="0" y="0"/>
                </a:moveTo>
                <a:lnTo>
                  <a:pt x="13196508" y="0"/>
                </a:lnTo>
                <a:lnTo>
                  <a:pt x="13196508" y="12536682"/>
                </a:lnTo>
                <a:lnTo>
                  <a:pt x="0" y="12536682"/>
                </a:lnTo>
                <a:lnTo>
                  <a:pt x="0" y="0"/>
                </a:lnTo>
                <a:close/>
              </a:path>
            </a:pathLst>
          </a:custGeom>
          <a:blipFill>
            <a:blip r:embed="rId2"/>
            <a:stretch>
              <a:fillRect l="0" t="0" r="0" b="0"/>
            </a:stretch>
          </a:blipFill>
        </p:spPr>
      </p:sp>
      <p:sp>
        <p:nvSpPr>
          <p:cNvPr name="TextBox 3" id="3"/>
          <p:cNvSpPr txBox="true"/>
          <p:nvPr/>
        </p:nvSpPr>
        <p:spPr>
          <a:xfrm rot="0">
            <a:off x="3219082" y="3784600"/>
            <a:ext cx="11849836" cy="2813050"/>
          </a:xfrm>
          <a:prstGeom prst="rect">
            <a:avLst/>
          </a:prstGeom>
        </p:spPr>
        <p:txBody>
          <a:bodyPr anchor="t" rtlCol="false" tIns="0" lIns="0" bIns="0" rIns="0">
            <a:spAutoFit/>
          </a:bodyPr>
          <a:lstStyle/>
          <a:p>
            <a:pPr algn="ctr">
              <a:lnSpc>
                <a:spcPts val="10999"/>
              </a:lnSpc>
            </a:pPr>
            <a:r>
              <a:rPr lang="en-US" sz="9999">
                <a:solidFill>
                  <a:srgbClr val="000000"/>
                </a:solidFill>
                <a:latin typeface="Open Sauce"/>
                <a:ea typeface="Open Sauce"/>
                <a:cs typeface="Open Sauce"/>
                <a:sym typeface="Open Sauce"/>
              </a:rPr>
              <a:t>Thank you for listening!</a:t>
            </a:r>
          </a:p>
        </p:txBody>
      </p:sp>
      <p:sp>
        <p:nvSpPr>
          <p:cNvPr name="Freeform 4" id="4"/>
          <p:cNvSpPr/>
          <p:nvPr/>
        </p:nvSpPr>
        <p:spPr>
          <a:xfrm flipH="false" flipV="false" rot="1628317">
            <a:off x="-4474363" y="6279125"/>
            <a:ext cx="13196508" cy="12536683"/>
          </a:xfrm>
          <a:custGeom>
            <a:avLst/>
            <a:gdLst/>
            <a:ahLst/>
            <a:cxnLst/>
            <a:rect r="r" b="b" t="t" l="l"/>
            <a:pathLst>
              <a:path h="12536683" w="13196508">
                <a:moveTo>
                  <a:pt x="0" y="0"/>
                </a:moveTo>
                <a:lnTo>
                  <a:pt x="13196508" y="0"/>
                </a:lnTo>
                <a:lnTo>
                  <a:pt x="13196508" y="12536682"/>
                </a:lnTo>
                <a:lnTo>
                  <a:pt x="0" y="12536682"/>
                </a:lnTo>
                <a:lnTo>
                  <a:pt x="0" y="0"/>
                </a:lnTo>
                <a:close/>
              </a:path>
            </a:pathLst>
          </a:custGeom>
          <a:blipFill>
            <a:blip r:embed="rId2"/>
            <a:stretch>
              <a:fillRect l="0" t="0" r="0" b="0"/>
            </a:stretch>
          </a:blipFill>
        </p:spPr>
      </p:sp>
      <p:sp>
        <p:nvSpPr>
          <p:cNvPr name="TextBox 5" id="5"/>
          <p:cNvSpPr txBox="true"/>
          <p:nvPr/>
        </p:nvSpPr>
        <p:spPr>
          <a:xfrm rot="0">
            <a:off x="12094850" y="8825799"/>
            <a:ext cx="4747340" cy="422976"/>
          </a:xfrm>
          <a:prstGeom prst="rect">
            <a:avLst/>
          </a:prstGeom>
        </p:spPr>
        <p:txBody>
          <a:bodyPr anchor="t" rtlCol="false" tIns="0" lIns="0" bIns="0" rIns="0">
            <a:spAutoFit/>
          </a:bodyPr>
          <a:lstStyle/>
          <a:p>
            <a:pPr algn="r">
              <a:lnSpc>
                <a:spcPts val="3461"/>
              </a:lnSpc>
            </a:pPr>
            <a:r>
              <a:rPr lang="en-US" sz="2472">
                <a:solidFill>
                  <a:srgbClr val="000000"/>
                </a:solidFill>
                <a:latin typeface="Open Sauce"/>
                <a:ea typeface="Open Sauce"/>
                <a:cs typeface="Open Sauce"/>
                <a:sym typeface="Open Sauce"/>
              </a:rPr>
              <a:t>mcarr786</a:t>
            </a:r>
            <a:r>
              <a:rPr lang="en-US" sz="2472">
                <a:solidFill>
                  <a:srgbClr val="000000"/>
                </a:solidFill>
                <a:latin typeface="Open Sauce"/>
                <a:ea typeface="Open Sauce"/>
                <a:cs typeface="Open Sauce"/>
                <a:sym typeface="Open Sauce"/>
              </a:rPr>
              <a:t>@pratt.edu</a:t>
            </a:r>
          </a:p>
        </p:txBody>
      </p:sp>
      <p:sp>
        <p:nvSpPr>
          <p:cNvPr name="Freeform 6" id="6"/>
          <p:cNvSpPr/>
          <p:nvPr/>
        </p:nvSpPr>
        <p:spPr>
          <a:xfrm flipH="false" flipV="false" rot="0">
            <a:off x="13285090" y="7727315"/>
            <a:ext cx="3567656" cy="1146110"/>
          </a:xfrm>
          <a:custGeom>
            <a:avLst/>
            <a:gdLst/>
            <a:ahLst/>
            <a:cxnLst/>
            <a:rect r="r" b="b" t="t" l="l"/>
            <a:pathLst>
              <a:path h="1146110" w="3567656">
                <a:moveTo>
                  <a:pt x="0" y="0"/>
                </a:moveTo>
                <a:lnTo>
                  <a:pt x="3567656" y="0"/>
                </a:lnTo>
                <a:lnTo>
                  <a:pt x="3567656" y="1146109"/>
                </a:lnTo>
                <a:lnTo>
                  <a:pt x="0" y="1146109"/>
                </a:lnTo>
                <a:lnTo>
                  <a:pt x="0" y="0"/>
                </a:lnTo>
                <a:close/>
              </a:path>
            </a:pathLst>
          </a:custGeom>
          <a:blipFill>
            <a:blip r:embed="rId3"/>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Freeform 2" id="2"/>
          <p:cNvSpPr/>
          <p:nvPr/>
        </p:nvSpPr>
        <p:spPr>
          <a:xfrm flipH="false" flipV="false" rot="10690911">
            <a:off x="8341296" y="1750125"/>
            <a:ext cx="13509608" cy="9659370"/>
          </a:xfrm>
          <a:custGeom>
            <a:avLst/>
            <a:gdLst/>
            <a:ahLst/>
            <a:cxnLst/>
            <a:rect r="r" b="b" t="t" l="l"/>
            <a:pathLst>
              <a:path h="9659370" w="13509608">
                <a:moveTo>
                  <a:pt x="0" y="0"/>
                </a:moveTo>
                <a:lnTo>
                  <a:pt x="13509608" y="0"/>
                </a:lnTo>
                <a:lnTo>
                  <a:pt x="13509608" y="9659370"/>
                </a:lnTo>
                <a:lnTo>
                  <a:pt x="0" y="9659370"/>
                </a:lnTo>
                <a:lnTo>
                  <a:pt x="0" y="0"/>
                </a:lnTo>
                <a:close/>
              </a:path>
            </a:pathLst>
          </a:custGeom>
          <a:blipFill>
            <a:blip r:embed="rId2"/>
            <a:stretch>
              <a:fillRect l="0" t="0" r="0" b="0"/>
            </a:stretch>
          </a:blipFill>
        </p:spPr>
      </p:sp>
      <p:sp>
        <p:nvSpPr>
          <p:cNvPr name="Freeform 3" id="3"/>
          <p:cNvSpPr/>
          <p:nvPr/>
        </p:nvSpPr>
        <p:spPr>
          <a:xfrm flipH="false" flipV="false" rot="0">
            <a:off x="-3315476" y="5451854"/>
            <a:ext cx="8318701" cy="7878503"/>
          </a:xfrm>
          <a:custGeom>
            <a:avLst/>
            <a:gdLst/>
            <a:ahLst/>
            <a:cxnLst/>
            <a:rect r="r" b="b" t="t" l="l"/>
            <a:pathLst>
              <a:path h="7878503" w="8318701">
                <a:moveTo>
                  <a:pt x="0" y="0"/>
                </a:moveTo>
                <a:lnTo>
                  <a:pt x="8318701" y="0"/>
                </a:lnTo>
                <a:lnTo>
                  <a:pt x="8318701" y="7878503"/>
                </a:lnTo>
                <a:lnTo>
                  <a:pt x="0" y="7878503"/>
                </a:lnTo>
                <a:lnTo>
                  <a:pt x="0" y="0"/>
                </a:lnTo>
                <a:close/>
              </a:path>
            </a:pathLst>
          </a:custGeom>
          <a:blipFill>
            <a:blip r:embed="rId3"/>
            <a:stretch>
              <a:fillRect l="0" t="0" r="0" b="0"/>
            </a:stretch>
          </a:blipFill>
        </p:spPr>
      </p:sp>
      <p:sp>
        <p:nvSpPr>
          <p:cNvPr name="Freeform 4" id="4"/>
          <p:cNvSpPr/>
          <p:nvPr/>
        </p:nvSpPr>
        <p:spPr>
          <a:xfrm flipH="false" flipV="false" rot="5400000">
            <a:off x="10013800" y="2757750"/>
            <a:ext cx="7184278" cy="5388208"/>
          </a:xfrm>
          <a:custGeom>
            <a:avLst/>
            <a:gdLst/>
            <a:ahLst/>
            <a:cxnLst/>
            <a:rect r="r" b="b" t="t" l="l"/>
            <a:pathLst>
              <a:path h="5388208" w="7184278">
                <a:moveTo>
                  <a:pt x="0" y="0"/>
                </a:moveTo>
                <a:lnTo>
                  <a:pt x="7184278" y="0"/>
                </a:lnTo>
                <a:lnTo>
                  <a:pt x="7184278" y="5388208"/>
                </a:lnTo>
                <a:lnTo>
                  <a:pt x="0" y="5388208"/>
                </a:lnTo>
                <a:lnTo>
                  <a:pt x="0" y="0"/>
                </a:lnTo>
                <a:close/>
              </a:path>
            </a:pathLst>
          </a:custGeom>
          <a:blipFill>
            <a:blip r:embed="rId4"/>
            <a:stretch>
              <a:fillRect l="0" t="0" r="0" b="0"/>
            </a:stretch>
          </a:blipFill>
        </p:spPr>
      </p:sp>
      <p:sp>
        <p:nvSpPr>
          <p:cNvPr name="TextBox 5" id="5"/>
          <p:cNvSpPr txBox="true"/>
          <p:nvPr/>
        </p:nvSpPr>
        <p:spPr>
          <a:xfrm rot="0">
            <a:off x="1265202" y="934086"/>
            <a:ext cx="1717377" cy="447179"/>
          </a:xfrm>
          <a:prstGeom prst="rect">
            <a:avLst/>
          </a:prstGeom>
        </p:spPr>
        <p:txBody>
          <a:bodyPr anchor="t" rtlCol="false" tIns="0" lIns="0" bIns="0" rIns="0">
            <a:spAutoFit/>
          </a:bodyPr>
          <a:lstStyle/>
          <a:p>
            <a:pPr algn="ctr">
              <a:lnSpc>
                <a:spcPts val="3702"/>
              </a:lnSpc>
              <a:spcBef>
                <a:spcPct val="0"/>
              </a:spcBef>
            </a:pPr>
            <a:r>
              <a:rPr lang="en-US" b="true" sz="2644">
                <a:solidFill>
                  <a:srgbClr val="F6F6F6"/>
                </a:solidFill>
                <a:latin typeface="Open Sauce Bold"/>
                <a:ea typeface="Open Sauce Bold"/>
                <a:cs typeface="Open Sauce Bold"/>
                <a:sym typeface="Open Sauce Bold"/>
              </a:rPr>
              <a:t>Borcelle</a:t>
            </a:r>
          </a:p>
        </p:txBody>
      </p:sp>
      <p:sp>
        <p:nvSpPr>
          <p:cNvPr name="TextBox 6" id="6"/>
          <p:cNvSpPr txBox="true"/>
          <p:nvPr/>
        </p:nvSpPr>
        <p:spPr>
          <a:xfrm rot="0">
            <a:off x="1028700" y="1076325"/>
            <a:ext cx="7410285" cy="892803"/>
          </a:xfrm>
          <a:prstGeom prst="rect">
            <a:avLst/>
          </a:prstGeom>
        </p:spPr>
        <p:txBody>
          <a:bodyPr anchor="t" rtlCol="false" tIns="0" lIns="0" bIns="0" rIns="0">
            <a:spAutoFit/>
          </a:bodyPr>
          <a:lstStyle/>
          <a:p>
            <a:pPr algn="l">
              <a:lnSpc>
                <a:spcPts val="6803"/>
              </a:lnSpc>
            </a:pPr>
            <a:r>
              <a:rPr lang="en-US" sz="6185">
                <a:solidFill>
                  <a:srgbClr val="000000"/>
                </a:solidFill>
                <a:latin typeface="Open Sauce"/>
                <a:ea typeface="Open Sauce"/>
                <a:cs typeface="Open Sauce"/>
                <a:sym typeface="Open Sauce"/>
              </a:rPr>
              <a:t>The day to day...</a:t>
            </a:r>
          </a:p>
        </p:txBody>
      </p:sp>
      <p:sp>
        <p:nvSpPr>
          <p:cNvPr name="TextBox 7" id="7"/>
          <p:cNvSpPr txBox="true"/>
          <p:nvPr/>
        </p:nvSpPr>
        <p:spPr>
          <a:xfrm rot="0">
            <a:off x="1265202" y="2249260"/>
            <a:ext cx="8632290" cy="6679565"/>
          </a:xfrm>
          <a:prstGeom prst="rect">
            <a:avLst/>
          </a:prstGeom>
        </p:spPr>
        <p:txBody>
          <a:bodyPr anchor="t" rtlCol="false" tIns="0" lIns="0" bIns="0" rIns="0">
            <a:spAutoFit/>
          </a:bodyPr>
          <a:lstStyle/>
          <a:p>
            <a:pPr algn="l">
              <a:lnSpc>
                <a:spcPts val="4059"/>
              </a:lnSpc>
            </a:pPr>
            <a:r>
              <a:rPr lang="en-US" sz="2899">
                <a:solidFill>
                  <a:srgbClr val="000000"/>
                </a:solidFill>
                <a:latin typeface="Open Sauce"/>
                <a:ea typeface="Open Sauce"/>
                <a:cs typeface="Open Sauce"/>
                <a:sym typeface="Open Sauce"/>
              </a:rPr>
              <a:t>varied vastly! Some of my miscellaneous tasks included:</a:t>
            </a:r>
          </a:p>
          <a:p>
            <a:pPr algn="l">
              <a:lnSpc>
                <a:spcPts val="4059"/>
              </a:lnSpc>
            </a:pPr>
          </a:p>
          <a:p>
            <a:pPr algn="l" marL="626107" indent="-313054" lvl="1">
              <a:lnSpc>
                <a:spcPts val="4059"/>
              </a:lnSpc>
              <a:buFont typeface="Arial"/>
              <a:buChar char="•"/>
            </a:pPr>
            <a:r>
              <a:rPr lang="en-US" sz="2899">
                <a:solidFill>
                  <a:srgbClr val="000000"/>
                </a:solidFill>
                <a:latin typeface="Open Sauce"/>
                <a:ea typeface="Open Sauce"/>
                <a:cs typeface="Open Sauce"/>
                <a:sym typeface="Open Sauce"/>
              </a:rPr>
              <a:t>Working with the Daughters of Bilitis files</a:t>
            </a:r>
          </a:p>
          <a:p>
            <a:pPr algn="l" marL="626107" indent="-313054" lvl="1">
              <a:lnSpc>
                <a:spcPts val="4059"/>
              </a:lnSpc>
              <a:buFont typeface="Arial"/>
              <a:buChar char="•"/>
            </a:pPr>
            <a:r>
              <a:rPr lang="en-US" sz="2899">
                <a:solidFill>
                  <a:srgbClr val="000000"/>
                </a:solidFill>
                <a:latin typeface="Open Sauce"/>
                <a:ea typeface="Open Sauce"/>
                <a:cs typeface="Open Sauce"/>
                <a:sym typeface="Open Sauce"/>
              </a:rPr>
              <a:t>Improving connectivity in the Omeka site through checking for completeness and consistency in records</a:t>
            </a:r>
          </a:p>
          <a:p>
            <a:pPr algn="l" marL="626107" indent="-313054" lvl="1">
              <a:lnSpc>
                <a:spcPts val="4059"/>
              </a:lnSpc>
              <a:buFont typeface="Arial"/>
              <a:buChar char="•"/>
            </a:pPr>
            <a:r>
              <a:rPr lang="en-US" sz="2899">
                <a:solidFill>
                  <a:srgbClr val="000000"/>
                </a:solidFill>
                <a:latin typeface="Open Sauce"/>
                <a:ea typeface="Open Sauce"/>
                <a:cs typeface="Open Sauce"/>
                <a:sym typeface="Open Sauce"/>
              </a:rPr>
              <a:t>Researching and modifying copyright information</a:t>
            </a:r>
          </a:p>
          <a:p>
            <a:pPr algn="l" marL="626107" indent="-313054" lvl="1">
              <a:lnSpc>
                <a:spcPts val="4059"/>
              </a:lnSpc>
              <a:buFont typeface="Arial"/>
              <a:buChar char="•"/>
            </a:pPr>
            <a:r>
              <a:rPr lang="en-US" sz="2899">
                <a:solidFill>
                  <a:srgbClr val="000000"/>
                </a:solidFill>
                <a:latin typeface="Open Sauce"/>
                <a:ea typeface="Open Sauce"/>
                <a:cs typeface="Open Sauce"/>
                <a:sym typeface="Open Sauce"/>
              </a:rPr>
              <a:t>Editing the Omeka site to highlight that Pratt is making the main archival contributions</a:t>
            </a:r>
          </a:p>
          <a:p>
            <a:pPr algn="l" marL="626107" indent="-313054" lvl="1">
              <a:lnSpc>
                <a:spcPts val="4059"/>
              </a:lnSpc>
              <a:buFont typeface="Arial"/>
              <a:buChar char="•"/>
            </a:pPr>
            <a:r>
              <a:rPr lang="en-US" sz="2899">
                <a:solidFill>
                  <a:srgbClr val="000000"/>
                </a:solidFill>
                <a:latin typeface="Open Sauce"/>
                <a:ea typeface="Open Sauce"/>
                <a:cs typeface="Open Sauce"/>
                <a:sym typeface="Open Sauce"/>
              </a:rPr>
              <a:t>Editing and making visible the LHA Cataloging Manual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Freeform 2" id="2"/>
          <p:cNvSpPr/>
          <p:nvPr/>
        </p:nvSpPr>
        <p:spPr>
          <a:xfrm flipH="false" flipV="false" rot="0">
            <a:off x="-222165" y="-556028"/>
            <a:ext cx="18732331" cy="11543944"/>
          </a:xfrm>
          <a:custGeom>
            <a:avLst/>
            <a:gdLst/>
            <a:ahLst/>
            <a:cxnLst/>
            <a:rect r="r" b="b" t="t" l="l"/>
            <a:pathLst>
              <a:path h="11543944" w="18732331">
                <a:moveTo>
                  <a:pt x="0" y="0"/>
                </a:moveTo>
                <a:lnTo>
                  <a:pt x="18732330" y="0"/>
                </a:lnTo>
                <a:lnTo>
                  <a:pt x="18732330" y="11543943"/>
                </a:lnTo>
                <a:lnTo>
                  <a:pt x="0" y="11543943"/>
                </a:lnTo>
                <a:lnTo>
                  <a:pt x="0" y="0"/>
                </a:lnTo>
                <a:close/>
              </a:path>
            </a:pathLst>
          </a:custGeom>
          <a:blipFill>
            <a:blip r:embed="rId2"/>
            <a:stretch>
              <a:fillRect l="-37312" t="-53550" r="-14698" b="-80784"/>
            </a:stretch>
          </a:blipFill>
        </p:spPr>
      </p:sp>
      <p:sp>
        <p:nvSpPr>
          <p:cNvPr name="TextBox 3" id="3"/>
          <p:cNvSpPr txBox="true"/>
          <p:nvPr/>
        </p:nvSpPr>
        <p:spPr>
          <a:xfrm rot="0">
            <a:off x="3548002" y="4196593"/>
            <a:ext cx="11191996" cy="2114901"/>
          </a:xfrm>
          <a:prstGeom prst="rect">
            <a:avLst/>
          </a:prstGeom>
        </p:spPr>
        <p:txBody>
          <a:bodyPr anchor="t" rtlCol="false" tIns="0" lIns="0" bIns="0" rIns="0">
            <a:spAutoFit/>
          </a:bodyPr>
          <a:lstStyle/>
          <a:p>
            <a:pPr algn="ctr">
              <a:lnSpc>
                <a:spcPts val="8280"/>
              </a:lnSpc>
            </a:pPr>
            <a:r>
              <a:rPr lang="en-US" sz="7527">
                <a:solidFill>
                  <a:srgbClr val="FFFFFF"/>
                </a:solidFill>
                <a:latin typeface="Open Sauce"/>
                <a:ea typeface="Open Sauce"/>
                <a:cs typeface="Open Sauce"/>
                <a:sym typeface="Open Sauce"/>
              </a:rPr>
              <a:t>Highlight: The LHA Cataloging Manual</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Freeform 2" id="2"/>
          <p:cNvSpPr/>
          <p:nvPr/>
        </p:nvSpPr>
        <p:spPr>
          <a:xfrm flipH="false" flipV="false" rot="10690911">
            <a:off x="8341296" y="1750125"/>
            <a:ext cx="13509608" cy="9659370"/>
          </a:xfrm>
          <a:custGeom>
            <a:avLst/>
            <a:gdLst/>
            <a:ahLst/>
            <a:cxnLst/>
            <a:rect r="r" b="b" t="t" l="l"/>
            <a:pathLst>
              <a:path h="9659370" w="13509608">
                <a:moveTo>
                  <a:pt x="0" y="0"/>
                </a:moveTo>
                <a:lnTo>
                  <a:pt x="13509608" y="0"/>
                </a:lnTo>
                <a:lnTo>
                  <a:pt x="13509608" y="9659370"/>
                </a:lnTo>
                <a:lnTo>
                  <a:pt x="0" y="9659370"/>
                </a:lnTo>
                <a:lnTo>
                  <a:pt x="0" y="0"/>
                </a:lnTo>
                <a:close/>
              </a:path>
            </a:pathLst>
          </a:custGeom>
          <a:blipFill>
            <a:blip r:embed="rId2"/>
            <a:stretch>
              <a:fillRect l="0" t="0" r="0" b="0"/>
            </a:stretch>
          </a:blipFill>
        </p:spPr>
      </p:sp>
      <p:sp>
        <p:nvSpPr>
          <p:cNvPr name="Freeform 3" id="3"/>
          <p:cNvSpPr/>
          <p:nvPr/>
        </p:nvSpPr>
        <p:spPr>
          <a:xfrm flipH="false" flipV="false" rot="0">
            <a:off x="-3315476" y="5451854"/>
            <a:ext cx="8318701" cy="7878503"/>
          </a:xfrm>
          <a:custGeom>
            <a:avLst/>
            <a:gdLst/>
            <a:ahLst/>
            <a:cxnLst/>
            <a:rect r="r" b="b" t="t" l="l"/>
            <a:pathLst>
              <a:path h="7878503" w="8318701">
                <a:moveTo>
                  <a:pt x="0" y="0"/>
                </a:moveTo>
                <a:lnTo>
                  <a:pt x="8318701" y="0"/>
                </a:lnTo>
                <a:lnTo>
                  <a:pt x="8318701" y="7878503"/>
                </a:lnTo>
                <a:lnTo>
                  <a:pt x="0" y="7878503"/>
                </a:lnTo>
                <a:lnTo>
                  <a:pt x="0" y="0"/>
                </a:lnTo>
                <a:close/>
              </a:path>
            </a:pathLst>
          </a:custGeom>
          <a:blipFill>
            <a:blip r:embed="rId3"/>
            <a:stretch>
              <a:fillRect l="0" t="0" r="0" b="0"/>
            </a:stretch>
          </a:blipFill>
        </p:spPr>
      </p:sp>
      <p:sp>
        <p:nvSpPr>
          <p:cNvPr name="Freeform 4" id="4"/>
          <p:cNvSpPr/>
          <p:nvPr/>
        </p:nvSpPr>
        <p:spPr>
          <a:xfrm flipH="false" flipV="false" rot="0">
            <a:off x="11341059" y="3094162"/>
            <a:ext cx="4623104" cy="6164138"/>
          </a:xfrm>
          <a:custGeom>
            <a:avLst/>
            <a:gdLst/>
            <a:ahLst/>
            <a:cxnLst/>
            <a:rect r="r" b="b" t="t" l="l"/>
            <a:pathLst>
              <a:path h="6164138" w="4623104">
                <a:moveTo>
                  <a:pt x="0" y="0"/>
                </a:moveTo>
                <a:lnTo>
                  <a:pt x="4623104" y="0"/>
                </a:lnTo>
                <a:lnTo>
                  <a:pt x="4623104" y="6164138"/>
                </a:lnTo>
                <a:lnTo>
                  <a:pt x="0" y="6164138"/>
                </a:lnTo>
                <a:lnTo>
                  <a:pt x="0" y="0"/>
                </a:lnTo>
                <a:close/>
              </a:path>
            </a:pathLst>
          </a:custGeom>
          <a:blipFill>
            <a:blip r:embed="rId4"/>
            <a:stretch>
              <a:fillRect l="0" t="0" r="0" b="0"/>
            </a:stretch>
          </a:blipFill>
        </p:spPr>
      </p:sp>
      <p:sp>
        <p:nvSpPr>
          <p:cNvPr name="TextBox 5" id="5"/>
          <p:cNvSpPr txBox="true"/>
          <p:nvPr/>
        </p:nvSpPr>
        <p:spPr>
          <a:xfrm rot="0">
            <a:off x="1265202" y="934086"/>
            <a:ext cx="1717377" cy="447179"/>
          </a:xfrm>
          <a:prstGeom prst="rect">
            <a:avLst/>
          </a:prstGeom>
        </p:spPr>
        <p:txBody>
          <a:bodyPr anchor="t" rtlCol="false" tIns="0" lIns="0" bIns="0" rIns="0">
            <a:spAutoFit/>
          </a:bodyPr>
          <a:lstStyle/>
          <a:p>
            <a:pPr algn="ctr">
              <a:lnSpc>
                <a:spcPts val="3702"/>
              </a:lnSpc>
              <a:spcBef>
                <a:spcPct val="0"/>
              </a:spcBef>
            </a:pPr>
            <a:r>
              <a:rPr lang="en-US" b="true" sz="2644">
                <a:solidFill>
                  <a:srgbClr val="F6F6F6"/>
                </a:solidFill>
                <a:latin typeface="Open Sauce Bold"/>
                <a:ea typeface="Open Sauce Bold"/>
                <a:cs typeface="Open Sauce Bold"/>
                <a:sym typeface="Open Sauce Bold"/>
              </a:rPr>
              <a:t>Borcelle</a:t>
            </a:r>
          </a:p>
        </p:txBody>
      </p:sp>
      <p:sp>
        <p:nvSpPr>
          <p:cNvPr name="TextBox 6" id="6"/>
          <p:cNvSpPr txBox="true"/>
          <p:nvPr/>
        </p:nvSpPr>
        <p:spPr>
          <a:xfrm rot="0">
            <a:off x="1028700" y="1076325"/>
            <a:ext cx="14067400" cy="1754679"/>
          </a:xfrm>
          <a:prstGeom prst="rect">
            <a:avLst/>
          </a:prstGeom>
        </p:spPr>
        <p:txBody>
          <a:bodyPr anchor="t" rtlCol="false" tIns="0" lIns="0" bIns="0" rIns="0">
            <a:spAutoFit/>
          </a:bodyPr>
          <a:lstStyle/>
          <a:p>
            <a:pPr algn="l">
              <a:lnSpc>
                <a:spcPts val="6803"/>
              </a:lnSpc>
            </a:pPr>
            <a:r>
              <a:rPr lang="en-US" sz="6185">
                <a:solidFill>
                  <a:srgbClr val="000000"/>
                </a:solidFill>
                <a:latin typeface="Open Sauce"/>
                <a:ea typeface="Open Sauce"/>
                <a:cs typeface="Open Sauce"/>
                <a:sym typeface="Open Sauce"/>
              </a:rPr>
              <a:t>The start of my Fellowship at LHA and the Special Projects Class</a:t>
            </a:r>
          </a:p>
        </p:txBody>
      </p:sp>
      <p:sp>
        <p:nvSpPr>
          <p:cNvPr name="TextBox 7" id="7"/>
          <p:cNvSpPr txBox="true"/>
          <p:nvPr/>
        </p:nvSpPr>
        <p:spPr>
          <a:xfrm rot="0">
            <a:off x="1028700" y="3638770"/>
            <a:ext cx="9262575" cy="5090161"/>
          </a:xfrm>
          <a:prstGeom prst="rect">
            <a:avLst/>
          </a:prstGeom>
        </p:spPr>
        <p:txBody>
          <a:bodyPr anchor="t" rtlCol="false" tIns="0" lIns="0" bIns="0" rIns="0">
            <a:spAutoFit/>
          </a:bodyPr>
          <a:lstStyle/>
          <a:p>
            <a:pPr algn="l">
              <a:lnSpc>
                <a:spcPts val="5039"/>
              </a:lnSpc>
            </a:pPr>
            <a:r>
              <a:rPr lang="en-US" sz="3599">
                <a:solidFill>
                  <a:srgbClr val="000000"/>
                </a:solidFill>
                <a:latin typeface="Open Sauce"/>
                <a:ea typeface="Open Sauce"/>
                <a:cs typeface="Open Sauce"/>
                <a:sym typeface="Open Sauce"/>
              </a:rPr>
              <a:t>While I was a Fellow, I was also taking Professor Anthony Cocciolo’s Special Projects in Digital Archives class, where we worked to digitize audiocassette tapes.</a:t>
            </a:r>
          </a:p>
          <a:p>
            <a:pPr algn="l">
              <a:lnSpc>
                <a:spcPts val="5039"/>
              </a:lnSpc>
            </a:pPr>
          </a:p>
          <a:p>
            <a:pPr algn="l">
              <a:lnSpc>
                <a:spcPts val="5039"/>
              </a:lnSpc>
            </a:pPr>
            <a:r>
              <a:rPr lang="en-US" sz="3599">
                <a:solidFill>
                  <a:srgbClr val="000000"/>
                </a:solidFill>
                <a:latin typeface="Open Sauce"/>
                <a:ea typeface="Open Sauce"/>
                <a:cs typeface="Open Sauce"/>
                <a:sym typeface="Open Sauce"/>
              </a:rPr>
              <a:t>I was on the metadata team with Emilee Buytkinz and Emily Kokotajlo.</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Freeform 2" id="2"/>
          <p:cNvSpPr/>
          <p:nvPr/>
        </p:nvSpPr>
        <p:spPr>
          <a:xfrm flipH="false" flipV="false" rot="6021197">
            <a:off x="-3322127" y="7802207"/>
            <a:ext cx="13556365" cy="12878546"/>
          </a:xfrm>
          <a:custGeom>
            <a:avLst/>
            <a:gdLst/>
            <a:ahLst/>
            <a:cxnLst/>
            <a:rect r="r" b="b" t="t" l="l"/>
            <a:pathLst>
              <a:path h="12878546" w="13556365">
                <a:moveTo>
                  <a:pt x="0" y="0"/>
                </a:moveTo>
                <a:lnTo>
                  <a:pt x="13556365" y="0"/>
                </a:lnTo>
                <a:lnTo>
                  <a:pt x="13556365" y="12878547"/>
                </a:lnTo>
                <a:lnTo>
                  <a:pt x="0" y="12878547"/>
                </a:lnTo>
                <a:lnTo>
                  <a:pt x="0" y="0"/>
                </a:lnTo>
                <a:close/>
              </a:path>
            </a:pathLst>
          </a:custGeom>
          <a:blipFill>
            <a:blip r:embed="rId2"/>
            <a:stretch>
              <a:fillRect l="0" t="0" r="0" b="0"/>
            </a:stretch>
          </a:blipFill>
        </p:spPr>
      </p:sp>
      <p:sp>
        <p:nvSpPr>
          <p:cNvPr name="Freeform 3" id="3"/>
          <p:cNvSpPr/>
          <p:nvPr/>
        </p:nvSpPr>
        <p:spPr>
          <a:xfrm flipH="false" flipV="false" rot="-8753188">
            <a:off x="9053500" y="1736861"/>
            <a:ext cx="12935662" cy="12191861"/>
          </a:xfrm>
          <a:custGeom>
            <a:avLst/>
            <a:gdLst/>
            <a:ahLst/>
            <a:cxnLst/>
            <a:rect r="r" b="b" t="t" l="l"/>
            <a:pathLst>
              <a:path h="12191861" w="12935662">
                <a:moveTo>
                  <a:pt x="0" y="0"/>
                </a:moveTo>
                <a:lnTo>
                  <a:pt x="12935662" y="0"/>
                </a:lnTo>
                <a:lnTo>
                  <a:pt x="12935662" y="12191862"/>
                </a:lnTo>
                <a:lnTo>
                  <a:pt x="0" y="12191862"/>
                </a:lnTo>
                <a:lnTo>
                  <a:pt x="0" y="0"/>
                </a:lnTo>
                <a:close/>
              </a:path>
            </a:pathLst>
          </a:custGeom>
          <a:blipFill>
            <a:blip r:embed="rId3"/>
            <a:stretch>
              <a:fillRect l="0" t="0" r="0" b="0"/>
            </a:stretch>
          </a:blipFill>
        </p:spPr>
      </p:sp>
      <p:sp>
        <p:nvSpPr>
          <p:cNvPr name="TextBox 4" id="4"/>
          <p:cNvSpPr txBox="true"/>
          <p:nvPr/>
        </p:nvSpPr>
        <p:spPr>
          <a:xfrm rot="0">
            <a:off x="1028700" y="1076325"/>
            <a:ext cx="9979943" cy="892803"/>
          </a:xfrm>
          <a:prstGeom prst="rect">
            <a:avLst/>
          </a:prstGeom>
        </p:spPr>
        <p:txBody>
          <a:bodyPr anchor="t" rtlCol="false" tIns="0" lIns="0" bIns="0" rIns="0">
            <a:spAutoFit/>
          </a:bodyPr>
          <a:lstStyle/>
          <a:p>
            <a:pPr algn="l">
              <a:lnSpc>
                <a:spcPts val="6803"/>
              </a:lnSpc>
            </a:pPr>
            <a:r>
              <a:rPr lang="en-US" sz="6185">
                <a:solidFill>
                  <a:srgbClr val="000000"/>
                </a:solidFill>
                <a:latin typeface="Open Sauce"/>
                <a:ea typeface="Open Sauce"/>
                <a:cs typeface="Open Sauce"/>
                <a:sym typeface="Open Sauce"/>
              </a:rPr>
              <a:t>The problem we noticed...</a:t>
            </a:r>
          </a:p>
        </p:txBody>
      </p:sp>
      <p:sp>
        <p:nvSpPr>
          <p:cNvPr name="TextBox 5" id="5"/>
          <p:cNvSpPr txBox="true"/>
          <p:nvPr/>
        </p:nvSpPr>
        <p:spPr>
          <a:xfrm rot="0">
            <a:off x="1265202" y="2809817"/>
            <a:ext cx="12763396" cy="5090161"/>
          </a:xfrm>
          <a:prstGeom prst="rect">
            <a:avLst/>
          </a:prstGeom>
        </p:spPr>
        <p:txBody>
          <a:bodyPr anchor="t" rtlCol="false" tIns="0" lIns="0" bIns="0" rIns="0">
            <a:spAutoFit/>
          </a:bodyPr>
          <a:lstStyle/>
          <a:p>
            <a:pPr algn="l">
              <a:lnSpc>
                <a:spcPts val="5039"/>
              </a:lnSpc>
            </a:pPr>
            <a:r>
              <a:rPr lang="en-US" sz="3599">
                <a:solidFill>
                  <a:srgbClr val="000000"/>
                </a:solidFill>
                <a:latin typeface="Open Sauce"/>
                <a:ea typeface="Open Sauce"/>
                <a:cs typeface="Open Sauce"/>
                <a:sym typeface="Open Sauce"/>
              </a:rPr>
              <a:t>was that there were many inconsistencies on the Omeka site. These included:</a:t>
            </a:r>
          </a:p>
          <a:p>
            <a:pPr algn="l">
              <a:lnSpc>
                <a:spcPts val="5039"/>
              </a:lnSpc>
            </a:pPr>
          </a:p>
          <a:p>
            <a:pPr algn="l" marL="777234" indent="-388617" lvl="1">
              <a:lnSpc>
                <a:spcPts val="5039"/>
              </a:lnSpc>
              <a:buFont typeface="Arial"/>
              <a:buChar char="•"/>
            </a:pPr>
            <a:r>
              <a:rPr lang="en-US" sz="3599">
                <a:solidFill>
                  <a:srgbClr val="000000"/>
                </a:solidFill>
                <a:latin typeface="Open Sauce"/>
                <a:ea typeface="Open Sauce"/>
                <a:cs typeface="Open Sauce"/>
                <a:sym typeface="Open Sauce"/>
              </a:rPr>
              <a:t>Notating names differently</a:t>
            </a:r>
          </a:p>
          <a:p>
            <a:pPr algn="l" marL="777234" indent="-388617" lvl="1">
              <a:lnSpc>
                <a:spcPts val="5039"/>
              </a:lnSpc>
              <a:buFont typeface="Arial"/>
              <a:buChar char="•"/>
            </a:pPr>
            <a:r>
              <a:rPr lang="en-US" sz="3599">
                <a:solidFill>
                  <a:srgbClr val="000000"/>
                </a:solidFill>
                <a:latin typeface="Open Sauce"/>
                <a:ea typeface="Open Sauce"/>
                <a:cs typeface="Open Sauce"/>
                <a:sym typeface="Open Sauce"/>
              </a:rPr>
              <a:t>Organizing items by physical carrier, resulting in an overly bloated collection tree </a:t>
            </a:r>
          </a:p>
          <a:p>
            <a:pPr algn="l" marL="777234" indent="-388617" lvl="1">
              <a:lnSpc>
                <a:spcPts val="5039"/>
              </a:lnSpc>
              <a:buFont typeface="Arial"/>
              <a:buChar char="•"/>
            </a:pPr>
            <a:r>
              <a:rPr lang="en-US" sz="3599">
                <a:solidFill>
                  <a:srgbClr val="000000"/>
                </a:solidFill>
                <a:latin typeface="Open Sauce"/>
                <a:ea typeface="Open Sauce"/>
                <a:cs typeface="Open Sauce"/>
                <a:sym typeface="Open Sauce"/>
              </a:rPr>
              <a:t>Inconsistently notated tags</a:t>
            </a:r>
          </a:p>
          <a:p>
            <a:pPr algn="l" marL="777234" indent="-388617" lvl="1">
              <a:lnSpc>
                <a:spcPts val="5039"/>
              </a:lnSpc>
              <a:buFont typeface="Arial"/>
              <a:buChar char="•"/>
            </a:pPr>
            <a:r>
              <a:rPr lang="en-US" sz="3599">
                <a:solidFill>
                  <a:srgbClr val="000000"/>
                </a:solidFill>
                <a:latin typeface="Open Sauce"/>
                <a:ea typeface="Open Sauce"/>
                <a:cs typeface="Open Sauce"/>
                <a:sym typeface="Open Sauce"/>
              </a:rPr>
              <a:t>Missing or incorrect copyright information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Freeform 2" id="2"/>
          <p:cNvSpPr/>
          <p:nvPr/>
        </p:nvSpPr>
        <p:spPr>
          <a:xfrm flipH="false" flipV="false" rot="10690911">
            <a:off x="8341296" y="1750125"/>
            <a:ext cx="13509608" cy="9659370"/>
          </a:xfrm>
          <a:custGeom>
            <a:avLst/>
            <a:gdLst/>
            <a:ahLst/>
            <a:cxnLst/>
            <a:rect r="r" b="b" t="t" l="l"/>
            <a:pathLst>
              <a:path h="9659370" w="13509608">
                <a:moveTo>
                  <a:pt x="0" y="0"/>
                </a:moveTo>
                <a:lnTo>
                  <a:pt x="13509608" y="0"/>
                </a:lnTo>
                <a:lnTo>
                  <a:pt x="13509608" y="9659370"/>
                </a:lnTo>
                <a:lnTo>
                  <a:pt x="0" y="9659370"/>
                </a:lnTo>
                <a:lnTo>
                  <a:pt x="0" y="0"/>
                </a:lnTo>
                <a:close/>
              </a:path>
            </a:pathLst>
          </a:custGeom>
          <a:blipFill>
            <a:blip r:embed="rId2"/>
            <a:stretch>
              <a:fillRect l="0" t="0" r="0" b="0"/>
            </a:stretch>
          </a:blipFill>
        </p:spPr>
      </p:sp>
      <p:sp>
        <p:nvSpPr>
          <p:cNvPr name="Freeform 3" id="3"/>
          <p:cNvSpPr/>
          <p:nvPr/>
        </p:nvSpPr>
        <p:spPr>
          <a:xfrm flipH="false" flipV="false" rot="0">
            <a:off x="-3315476" y="5451854"/>
            <a:ext cx="8318701" cy="7878503"/>
          </a:xfrm>
          <a:custGeom>
            <a:avLst/>
            <a:gdLst/>
            <a:ahLst/>
            <a:cxnLst/>
            <a:rect r="r" b="b" t="t" l="l"/>
            <a:pathLst>
              <a:path h="7878503" w="8318701">
                <a:moveTo>
                  <a:pt x="0" y="0"/>
                </a:moveTo>
                <a:lnTo>
                  <a:pt x="8318701" y="0"/>
                </a:lnTo>
                <a:lnTo>
                  <a:pt x="8318701" y="7878503"/>
                </a:lnTo>
                <a:lnTo>
                  <a:pt x="0" y="7878503"/>
                </a:lnTo>
                <a:lnTo>
                  <a:pt x="0" y="0"/>
                </a:lnTo>
                <a:close/>
              </a:path>
            </a:pathLst>
          </a:custGeom>
          <a:blipFill>
            <a:blip r:embed="rId3"/>
            <a:stretch>
              <a:fillRect l="0" t="0" r="0" b="0"/>
            </a:stretch>
          </a:blipFill>
        </p:spPr>
      </p:sp>
      <p:sp>
        <p:nvSpPr>
          <p:cNvPr name="Freeform 4" id="4"/>
          <p:cNvSpPr/>
          <p:nvPr/>
        </p:nvSpPr>
        <p:spPr>
          <a:xfrm flipH="false" flipV="false" rot="0">
            <a:off x="1802133" y="6623628"/>
            <a:ext cx="14683734" cy="2081643"/>
          </a:xfrm>
          <a:custGeom>
            <a:avLst/>
            <a:gdLst/>
            <a:ahLst/>
            <a:cxnLst/>
            <a:rect r="r" b="b" t="t" l="l"/>
            <a:pathLst>
              <a:path h="2081643" w="14683734">
                <a:moveTo>
                  <a:pt x="0" y="0"/>
                </a:moveTo>
                <a:lnTo>
                  <a:pt x="14683734" y="0"/>
                </a:lnTo>
                <a:lnTo>
                  <a:pt x="14683734" y="2081644"/>
                </a:lnTo>
                <a:lnTo>
                  <a:pt x="0" y="2081644"/>
                </a:lnTo>
                <a:lnTo>
                  <a:pt x="0" y="0"/>
                </a:lnTo>
                <a:close/>
              </a:path>
            </a:pathLst>
          </a:custGeom>
          <a:blipFill>
            <a:blip r:embed="rId4"/>
            <a:stretch>
              <a:fillRect l="0" t="-13485" r="0" b="-13485"/>
            </a:stretch>
          </a:blipFill>
        </p:spPr>
      </p:sp>
      <p:sp>
        <p:nvSpPr>
          <p:cNvPr name="TextBox 5" id="5"/>
          <p:cNvSpPr txBox="true"/>
          <p:nvPr/>
        </p:nvSpPr>
        <p:spPr>
          <a:xfrm rot="0">
            <a:off x="1265202" y="934086"/>
            <a:ext cx="1717377" cy="447179"/>
          </a:xfrm>
          <a:prstGeom prst="rect">
            <a:avLst/>
          </a:prstGeom>
        </p:spPr>
        <p:txBody>
          <a:bodyPr anchor="t" rtlCol="false" tIns="0" lIns="0" bIns="0" rIns="0">
            <a:spAutoFit/>
          </a:bodyPr>
          <a:lstStyle/>
          <a:p>
            <a:pPr algn="ctr">
              <a:lnSpc>
                <a:spcPts val="3702"/>
              </a:lnSpc>
              <a:spcBef>
                <a:spcPct val="0"/>
              </a:spcBef>
            </a:pPr>
            <a:r>
              <a:rPr lang="en-US" b="true" sz="2644">
                <a:solidFill>
                  <a:srgbClr val="F6F6F6"/>
                </a:solidFill>
                <a:latin typeface="Open Sauce Bold"/>
                <a:ea typeface="Open Sauce Bold"/>
                <a:cs typeface="Open Sauce Bold"/>
                <a:sym typeface="Open Sauce Bold"/>
              </a:rPr>
              <a:t>Borcelle</a:t>
            </a:r>
          </a:p>
        </p:txBody>
      </p:sp>
      <p:sp>
        <p:nvSpPr>
          <p:cNvPr name="TextBox 6" id="6"/>
          <p:cNvSpPr txBox="true"/>
          <p:nvPr/>
        </p:nvSpPr>
        <p:spPr>
          <a:xfrm rot="0">
            <a:off x="1028700" y="1076325"/>
            <a:ext cx="7410285" cy="892803"/>
          </a:xfrm>
          <a:prstGeom prst="rect">
            <a:avLst/>
          </a:prstGeom>
        </p:spPr>
        <p:txBody>
          <a:bodyPr anchor="t" rtlCol="false" tIns="0" lIns="0" bIns="0" rIns="0">
            <a:spAutoFit/>
          </a:bodyPr>
          <a:lstStyle/>
          <a:p>
            <a:pPr algn="l">
              <a:lnSpc>
                <a:spcPts val="6803"/>
              </a:lnSpc>
            </a:pPr>
            <a:r>
              <a:rPr lang="en-US" sz="6185">
                <a:solidFill>
                  <a:srgbClr val="000000"/>
                </a:solidFill>
                <a:latin typeface="Open Sauce"/>
                <a:ea typeface="Open Sauce"/>
                <a:cs typeface="Open Sauce"/>
                <a:sym typeface="Open Sauce"/>
              </a:rPr>
              <a:t>The solution...</a:t>
            </a:r>
          </a:p>
        </p:txBody>
      </p:sp>
      <p:sp>
        <p:nvSpPr>
          <p:cNvPr name="TextBox 7" id="7"/>
          <p:cNvSpPr txBox="true"/>
          <p:nvPr/>
        </p:nvSpPr>
        <p:spPr>
          <a:xfrm rot="0">
            <a:off x="1265202" y="2809817"/>
            <a:ext cx="15220664" cy="3813811"/>
          </a:xfrm>
          <a:prstGeom prst="rect">
            <a:avLst/>
          </a:prstGeom>
        </p:spPr>
        <p:txBody>
          <a:bodyPr anchor="t" rtlCol="false" tIns="0" lIns="0" bIns="0" rIns="0">
            <a:spAutoFit/>
          </a:bodyPr>
          <a:lstStyle/>
          <a:p>
            <a:pPr algn="just">
              <a:lnSpc>
                <a:spcPts val="5039"/>
              </a:lnSpc>
            </a:pPr>
            <a:r>
              <a:rPr lang="en-US" sz="3599">
                <a:solidFill>
                  <a:srgbClr val="000000"/>
                </a:solidFill>
                <a:latin typeface="Open Sauce"/>
                <a:ea typeface="Open Sauce"/>
                <a:cs typeface="Open Sauce"/>
                <a:sym typeface="Open Sauce"/>
              </a:rPr>
              <a:t>was to create the </a:t>
            </a:r>
            <a:r>
              <a:rPr lang="en-US" sz="3599" u="sng">
                <a:solidFill>
                  <a:srgbClr val="000000"/>
                </a:solidFill>
                <a:latin typeface="Open Sauce"/>
                <a:ea typeface="Open Sauce"/>
                <a:cs typeface="Open Sauce"/>
                <a:sym typeface="Open Sauce"/>
                <a:hlinkClick r:id="rId5" tooltip="https://docs.google.com/document/d/1tFGmQecsNGikV_UHh2RolkOlk6pg2wMYld8MsYQNmR4/edit?usp=sharing"/>
              </a:rPr>
              <a:t>LHA Cataloging Manual</a:t>
            </a:r>
            <a:r>
              <a:rPr lang="en-US" sz="3599">
                <a:solidFill>
                  <a:srgbClr val="000000"/>
                </a:solidFill>
                <a:latin typeface="Open Sauce"/>
                <a:ea typeface="Open Sauce"/>
                <a:cs typeface="Open Sauce"/>
                <a:sym typeface="Open Sauce"/>
              </a:rPr>
              <a:t> as a group.</a:t>
            </a:r>
          </a:p>
          <a:p>
            <a:pPr algn="just">
              <a:lnSpc>
                <a:spcPts val="5039"/>
              </a:lnSpc>
            </a:pPr>
          </a:p>
          <a:p>
            <a:pPr algn="l">
              <a:lnSpc>
                <a:spcPts val="5039"/>
              </a:lnSpc>
            </a:pPr>
            <a:r>
              <a:rPr lang="en-US" sz="3599">
                <a:solidFill>
                  <a:srgbClr val="000000"/>
                </a:solidFill>
                <a:latin typeface="Open Sauce"/>
                <a:ea typeface="Open Sauce"/>
                <a:cs typeface="Open Sauce"/>
                <a:sym typeface="Open Sauce"/>
              </a:rPr>
              <a:t>I later uploaded this manual to the Omeka site during my time as a Fellow. </a:t>
            </a:r>
          </a:p>
          <a:p>
            <a:pPr algn="just">
              <a:lnSpc>
                <a:spcPts val="5039"/>
              </a:lnSpc>
            </a:pPr>
          </a:p>
          <a:p>
            <a:pPr algn="just">
              <a:lnSpc>
                <a:spcPts val="5039"/>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Freeform 2" id="2"/>
          <p:cNvSpPr/>
          <p:nvPr/>
        </p:nvSpPr>
        <p:spPr>
          <a:xfrm flipH="false" flipV="false" rot="6021197">
            <a:off x="-3322127" y="7802207"/>
            <a:ext cx="13556365" cy="12878546"/>
          </a:xfrm>
          <a:custGeom>
            <a:avLst/>
            <a:gdLst/>
            <a:ahLst/>
            <a:cxnLst/>
            <a:rect r="r" b="b" t="t" l="l"/>
            <a:pathLst>
              <a:path h="12878546" w="13556365">
                <a:moveTo>
                  <a:pt x="0" y="0"/>
                </a:moveTo>
                <a:lnTo>
                  <a:pt x="13556365" y="0"/>
                </a:lnTo>
                <a:lnTo>
                  <a:pt x="13556365" y="12878547"/>
                </a:lnTo>
                <a:lnTo>
                  <a:pt x="0" y="12878547"/>
                </a:lnTo>
                <a:lnTo>
                  <a:pt x="0" y="0"/>
                </a:lnTo>
                <a:close/>
              </a:path>
            </a:pathLst>
          </a:custGeom>
          <a:blipFill>
            <a:blip r:embed="rId2"/>
            <a:stretch>
              <a:fillRect l="0" t="0" r="0" b="0"/>
            </a:stretch>
          </a:blipFill>
        </p:spPr>
      </p:sp>
      <p:sp>
        <p:nvSpPr>
          <p:cNvPr name="Freeform 3" id="3"/>
          <p:cNvSpPr/>
          <p:nvPr/>
        </p:nvSpPr>
        <p:spPr>
          <a:xfrm flipH="false" flipV="false" rot="-8753188">
            <a:off x="9053500" y="1736861"/>
            <a:ext cx="12935662" cy="12191861"/>
          </a:xfrm>
          <a:custGeom>
            <a:avLst/>
            <a:gdLst/>
            <a:ahLst/>
            <a:cxnLst/>
            <a:rect r="r" b="b" t="t" l="l"/>
            <a:pathLst>
              <a:path h="12191861" w="12935662">
                <a:moveTo>
                  <a:pt x="0" y="0"/>
                </a:moveTo>
                <a:lnTo>
                  <a:pt x="12935662" y="0"/>
                </a:lnTo>
                <a:lnTo>
                  <a:pt x="12935662" y="12191862"/>
                </a:lnTo>
                <a:lnTo>
                  <a:pt x="0" y="12191862"/>
                </a:lnTo>
                <a:lnTo>
                  <a:pt x="0" y="0"/>
                </a:lnTo>
                <a:close/>
              </a:path>
            </a:pathLst>
          </a:custGeom>
          <a:blipFill>
            <a:blip r:embed="rId3"/>
            <a:stretch>
              <a:fillRect l="0" t="0" r="0" b="0"/>
            </a:stretch>
          </a:blipFill>
        </p:spPr>
      </p:sp>
      <p:sp>
        <p:nvSpPr>
          <p:cNvPr name="TextBox 4" id="4"/>
          <p:cNvSpPr txBox="true"/>
          <p:nvPr/>
        </p:nvSpPr>
        <p:spPr>
          <a:xfrm rot="0">
            <a:off x="1028700" y="1076325"/>
            <a:ext cx="13569421" cy="1754679"/>
          </a:xfrm>
          <a:prstGeom prst="rect">
            <a:avLst/>
          </a:prstGeom>
        </p:spPr>
        <p:txBody>
          <a:bodyPr anchor="t" rtlCol="false" tIns="0" lIns="0" bIns="0" rIns="0">
            <a:spAutoFit/>
          </a:bodyPr>
          <a:lstStyle/>
          <a:p>
            <a:pPr algn="l">
              <a:lnSpc>
                <a:spcPts val="6803"/>
              </a:lnSpc>
            </a:pPr>
            <a:r>
              <a:rPr lang="en-US" sz="6185">
                <a:solidFill>
                  <a:srgbClr val="000000"/>
                </a:solidFill>
                <a:latin typeface="Open Sauce"/>
                <a:ea typeface="Open Sauce"/>
                <a:cs typeface="Open Sauce"/>
                <a:sym typeface="Open Sauce"/>
              </a:rPr>
              <a:t>Uploading the document to the front end of the site</a:t>
            </a:r>
          </a:p>
        </p:txBody>
      </p:sp>
      <p:sp>
        <p:nvSpPr>
          <p:cNvPr name="TextBox 5" id="5"/>
          <p:cNvSpPr txBox="true"/>
          <p:nvPr/>
        </p:nvSpPr>
        <p:spPr>
          <a:xfrm rot="0">
            <a:off x="1028700" y="3412431"/>
            <a:ext cx="15354196" cy="4451986"/>
          </a:xfrm>
          <a:prstGeom prst="rect">
            <a:avLst/>
          </a:prstGeom>
        </p:spPr>
        <p:txBody>
          <a:bodyPr anchor="t" rtlCol="false" tIns="0" lIns="0" bIns="0" rIns="0">
            <a:spAutoFit/>
          </a:bodyPr>
          <a:lstStyle/>
          <a:p>
            <a:pPr algn="l">
              <a:lnSpc>
                <a:spcPts val="5039"/>
              </a:lnSpc>
            </a:pPr>
            <a:r>
              <a:rPr lang="en-US" sz="3599">
                <a:solidFill>
                  <a:srgbClr val="000000"/>
                </a:solidFill>
                <a:latin typeface="Open Sauce"/>
                <a:ea typeface="Open Sauce"/>
                <a:cs typeface="Open Sauce"/>
                <a:sym typeface="Open Sauce"/>
              </a:rPr>
              <a:t>Archivists can practice transparency and attempt accountability by...</a:t>
            </a:r>
          </a:p>
          <a:p>
            <a:pPr algn="l">
              <a:lnSpc>
                <a:spcPts val="5039"/>
              </a:lnSpc>
            </a:pPr>
          </a:p>
          <a:p>
            <a:pPr algn="l">
              <a:lnSpc>
                <a:spcPts val="5039"/>
              </a:lnSpc>
            </a:pPr>
            <a:r>
              <a:rPr lang="en-US" sz="3599">
                <a:solidFill>
                  <a:srgbClr val="000000"/>
                </a:solidFill>
                <a:latin typeface="Open Sauce"/>
                <a:ea typeface="Open Sauce"/>
                <a:cs typeface="Open Sauce"/>
                <a:sym typeface="Open Sauce"/>
              </a:rPr>
              <a:t>...</a:t>
            </a:r>
            <a:r>
              <a:rPr lang="en-US" sz="3599" i="true">
                <a:solidFill>
                  <a:srgbClr val="000000"/>
                </a:solidFill>
                <a:latin typeface="Open Sauce Italics"/>
                <a:ea typeface="Open Sauce Italics"/>
                <a:cs typeface="Open Sauce Italics"/>
                <a:sym typeface="Open Sauce Italics"/>
              </a:rPr>
              <a:t>explain[ing] in writing why choices were made as they were, using what criteria, based on what concepts of value or significance, employing what methodologies,</a:t>
            </a:r>
          </a:p>
          <a:p>
            <a:pPr algn="l">
              <a:lnSpc>
                <a:spcPts val="5039"/>
              </a:lnSpc>
            </a:pPr>
            <a:r>
              <a:rPr lang="en-US" sz="3599" i="true">
                <a:solidFill>
                  <a:srgbClr val="000000"/>
                </a:solidFill>
                <a:latin typeface="Open Sauce Italics"/>
                <a:ea typeface="Open Sauce Italics"/>
                <a:cs typeface="Open Sauce Italics"/>
                <a:sym typeface="Open Sauce Italics"/>
              </a:rPr>
              <a:t>and reflecting what personal values of the archivist.</a:t>
            </a:r>
          </a:p>
          <a:p>
            <a:pPr algn="l">
              <a:lnSpc>
                <a:spcPts val="5039"/>
              </a:lnSpc>
            </a:pPr>
            <a:r>
              <a:rPr lang="en-US" sz="3599">
                <a:solidFill>
                  <a:srgbClr val="000000"/>
                </a:solidFill>
                <a:latin typeface="Open Sauce"/>
                <a:ea typeface="Open Sauce"/>
                <a:cs typeface="Open Sauce"/>
                <a:sym typeface="Open Sauce"/>
              </a:rPr>
              <a:t> </a:t>
            </a:r>
          </a:p>
        </p:txBody>
      </p:sp>
      <p:sp>
        <p:nvSpPr>
          <p:cNvPr name="TextBox 6" id="6"/>
          <p:cNvSpPr txBox="true"/>
          <p:nvPr/>
        </p:nvSpPr>
        <p:spPr>
          <a:xfrm rot="0">
            <a:off x="4865141" y="7756592"/>
            <a:ext cx="12287003" cy="1899286"/>
          </a:xfrm>
          <a:prstGeom prst="rect">
            <a:avLst/>
          </a:prstGeom>
        </p:spPr>
        <p:txBody>
          <a:bodyPr anchor="t" rtlCol="false" tIns="0" lIns="0" bIns="0" rIns="0">
            <a:spAutoFit/>
          </a:bodyPr>
          <a:lstStyle/>
          <a:p>
            <a:pPr algn="l">
              <a:lnSpc>
                <a:spcPts val="5039"/>
              </a:lnSpc>
            </a:pPr>
            <a:r>
              <a:rPr lang="en-US" sz="3599" b="true">
                <a:solidFill>
                  <a:srgbClr val="000000"/>
                </a:solidFill>
                <a:latin typeface="Open Sauce Bold"/>
                <a:ea typeface="Open Sauce Bold"/>
                <a:cs typeface="Open Sauce Bold"/>
                <a:sym typeface="Open Sauce Bold"/>
              </a:rPr>
              <a:t>Joan M. Schwartz and Terry Cook, “Archives, records, and power: The making of modern memory”</a:t>
            </a:r>
          </a:p>
          <a:p>
            <a:pPr algn="l">
              <a:lnSpc>
                <a:spcPts val="5039"/>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Freeform 2" id="2"/>
          <p:cNvSpPr/>
          <p:nvPr/>
        </p:nvSpPr>
        <p:spPr>
          <a:xfrm flipH="false" flipV="false" rot="0">
            <a:off x="-222165" y="-556028"/>
            <a:ext cx="18732331" cy="11543944"/>
          </a:xfrm>
          <a:custGeom>
            <a:avLst/>
            <a:gdLst/>
            <a:ahLst/>
            <a:cxnLst/>
            <a:rect r="r" b="b" t="t" l="l"/>
            <a:pathLst>
              <a:path h="11543944" w="18732331">
                <a:moveTo>
                  <a:pt x="0" y="0"/>
                </a:moveTo>
                <a:lnTo>
                  <a:pt x="18732330" y="0"/>
                </a:lnTo>
                <a:lnTo>
                  <a:pt x="18732330" y="11543943"/>
                </a:lnTo>
                <a:lnTo>
                  <a:pt x="0" y="11543943"/>
                </a:lnTo>
                <a:lnTo>
                  <a:pt x="0" y="0"/>
                </a:lnTo>
                <a:close/>
              </a:path>
            </a:pathLst>
          </a:custGeom>
          <a:blipFill>
            <a:blip r:embed="rId2"/>
            <a:stretch>
              <a:fillRect l="-37312" t="-53550" r="-14698" b="-80784"/>
            </a:stretch>
          </a:blipFill>
        </p:spPr>
      </p:sp>
      <p:sp>
        <p:nvSpPr>
          <p:cNvPr name="TextBox 3" id="3"/>
          <p:cNvSpPr txBox="true"/>
          <p:nvPr/>
        </p:nvSpPr>
        <p:spPr>
          <a:xfrm rot="0">
            <a:off x="3548002" y="4196593"/>
            <a:ext cx="11191996" cy="1067151"/>
          </a:xfrm>
          <a:prstGeom prst="rect">
            <a:avLst/>
          </a:prstGeom>
        </p:spPr>
        <p:txBody>
          <a:bodyPr anchor="t" rtlCol="false" tIns="0" lIns="0" bIns="0" rIns="0">
            <a:spAutoFit/>
          </a:bodyPr>
          <a:lstStyle/>
          <a:p>
            <a:pPr algn="ctr">
              <a:lnSpc>
                <a:spcPts val="8280"/>
              </a:lnSpc>
            </a:pPr>
            <a:r>
              <a:rPr lang="en-US" sz="7527">
                <a:solidFill>
                  <a:srgbClr val="FFFFFF"/>
                </a:solidFill>
                <a:latin typeface="Open Sauce"/>
                <a:ea typeface="Open Sauce"/>
                <a:cs typeface="Open Sauce"/>
                <a:sym typeface="Open Sauce"/>
              </a:rPr>
              <a:t>Highlight: Copyright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sp>
        <p:nvSpPr>
          <p:cNvPr name="Freeform 2" id="2"/>
          <p:cNvSpPr/>
          <p:nvPr/>
        </p:nvSpPr>
        <p:spPr>
          <a:xfrm flipH="false" flipV="false" rot="10690911">
            <a:off x="8341296" y="1750125"/>
            <a:ext cx="13509608" cy="9659370"/>
          </a:xfrm>
          <a:custGeom>
            <a:avLst/>
            <a:gdLst/>
            <a:ahLst/>
            <a:cxnLst/>
            <a:rect r="r" b="b" t="t" l="l"/>
            <a:pathLst>
              <a:path h="9659370" w="13509608">
                <a:moveTo>
                  <a:pt x="0" y="0"/>
                </a:moveTo>
                <a:lnTo>
                  <a:pt x="13509608" y="0"/>
                </a:lnTo>
                <a:lnTo>
                  <a:pt x="13509608" y="9659370"/>
                </a:lnTo>
                <a:lnTo>
                  <a:pt x="0" y="9659370"/>
                </a:lnTo>
                <a:lnTo>
                  <a:pt x="0" y="0"/>
                </a:lnTo>
                <a:close/>
              </a:path>
            </a:pathLst>
          </a:custGeom>
          <a:blipFill>
            <a:blip r:embed="rId2"/>
            <a:stretch>
              <a:fillRect l="0" t="0" r="0" b="0"/>
            </a:stretch>
          </a:blipFill>
        </p:spPr>
      </p:sp>
      <p:sp>
        <p:nvSpPr>
          <p:cNvPr name="Freeform 3" id="3"/>
          <p:cNvSpPr/>
          <p:nvPr/>
        </p:nvSpPr>
        <p:spPr>
          <a:xfrm flipH="false" flipV="false" rot="0">
            <a:off x="-3315476" y="5451854"/>
            <a:ext cx="8318701" cy="7878503"/>
          </a:xfrm>
          <a:custGeom>
            <a:avLst/>
            <a:gdLst/>
            <a:ahLst/>
            <a:cxnLst/>
            <a:rect r="r" b="b" t="t" l="l"/>
            <a:pathLst>
              <a:path h="7878503" w="8318701">
                <a:moveTo>
                  <a:pt x="0" y="0"/>
                </a:moveTo>
                <a:lnTo>
                  <a:pt x="8318701" y="0"/>
                </a:lnTo>
                <a:lnTo>
                  <a:pt x="8318701" y="7878503"/>
                </a:lnTo>
                <a:lnTo>
                  <a:pt x="0" y="7878503"/>
                </a:lnTo>
                <a:lnTo>
                  <a:pt x="0" y="0"/>
                </a:lnTo>
                <a:close/>
              </a:path>
            </a:pathLst>
          </a:custGeom>
          <a:blipFill>
            <a:blip r:embed="rId3"/>
            <a:stretch>
              <a:fillRect l="0" t="0" r="0" b="0"/>
            </a:stretch>
          </a:blipFill>
        </p:spPr>
      </p:sp>
      <p:sp>
        <p:nvSpPr>
          <p:cNvPr name="Freeform 4" id="4"/>
          <p:cNvSpPr/>
          <p:nvPr/>
        </p:nvSpPr>
        <p:spPr>
          <a:xfrm flipH="false" flipV="false" rot="5400000">
            <a:off x="10281378" y="3304396"/>
            <a:ext cx="6588881" cy="4941661"/>
          </a:xfrm>
          <a:custGeom>
            <a:avLst/>
            <a:gdLst/>
            <a:ahLst/>
            <a:cxnLst/>
            <a:rect r="r" b="b" t="t" l="l"/>
            <a:pathLst>
              <a:path h="4941661" w="6588881">
                <a:moveTo>
                  <a:pt x="0" y="0"/>
                </a:moveTo>
                <a:lnTo>
                  <a:pt x="6588881" y="0"/>
                </a:lnTo>
                <a:lnTo>
                  <a:pt x="6588881" y="4941661"/>
                </a:lnTo>
                <a:lnTo>
                  <a:pt x="0" y="4941661"/>
                </a:lnTo>
                <a:lnTo>
                  <a:pt x="0" y="0"/>
                </a:lnTo>
                <a:close/>
              </a:path>
            </a:pathLst>
          </a:custGeom>
          <a:blipFill>
            <a:blip r:embed="rId4"/>
            <a:stretch>
              <a:fillRect l="0" t="0" r="0" b="0"/>
            </a:stretch>
          </a:blipFill>
        </p:spPr>
      </p:sp>
      <p:sp>
        <p:nvSpPr>
          <p:cNvPr name="TextBox 5" id="5"/>
          <p:cNvSpPr txBox="true"/>
          <p:nvPr/>
        </p:nvSpPr>
        <p:spPr>
          <a:xfrm rot="0">
            <a:off x="1265202" y="934086"/>
            <a:ext cx="1717377" cy="447179"/>
          </a:xfrm>
          <a:prstGeom prst="rect">
            <a:avLst/>
          </a:prstGeom>
        </p:spPr>
        <p:txBody>
          <a:bodyPr anchor="t" rtlCol="false" tIns="0" lIns="0" bIns="0" rIns="0">
            <a:spAutoFit/>
          </a:bodyPr>
          <a:lstStyle/>
          <a:p>
            <a:pPr algn="ctr">
              <a:lnSpc>
                <a:spcPts val="3702"/>
              </a:lnSpc>
              <a:spcBef>
                <a:spcPct val="0"/>
              </a:spcBef>
            </a:pPr>
            <a:r>
              <a:rPr lang="en-US" b="true" sz="2644">
                <a:solidFill>
                  <a:srgbClr val="F6F6F6"/>
                </a:solidFill>
                <a:latin typeface="Open Sauce Bold"/>
                <a:ea typeface="Open Sauce Bold"/>
                <a:cs typeface="Open Sauce Bold"/>
                <a:sym typeface="Open Sauce Bold"/>
              </a:rPr>
              <a:t>Borcelle</a:t>
            </a:r>
          </a:p>
        </p:txBody>
      </p:sp>
      <p:sp>
        <p:nvSpPr>
          <p:cNvPr name="TextBox 6" id="6"/>
          <p:cNvSpPr txBox="true"/>
          <p:nvPr/>
        </p:nvSpPr>
        <p:spPr>
          <a:xfrm rot="0">
            <a:off x="1028700" y="1076325"/>
            <a:ext cx="15017949" cy="892803"/>
          </a:xfrm>
          <a:prstGeom prst="rect">
            <a:avLst/>
          </a:prstGeom>
        </p:spPr>
        <p:txBody>
          <a:bodyPr anchor="t" rtlCol="false" tIns="0" lIns="0" bIns="0" rIns="0">
            <a:spAutoFit/>
          </a:bodyPr>
          <a:lstStyle/>
          <a:p>
            <a:pPr algn="l">
              <a:lnSpc>
                <a:spcPts val="6803"/>
              </a:lnSpc>
            </a:pPr>
            <a:r>
              <a:rPr lang="en-US" sz="6185">
                <a:solidFill>
                  <a:srgbClr val="000000"/>
                </a:solidFill>
                <a:latin typeface="Open Sauce"/>
                <a:ea typeface="Open Sauce"/>
                <a:cs typeface="Open Sauce"/>
                <a:sym typeface="Open Sauce"/>
              </a:rPr>
              <a:t>Another large problem we noticed...</a:t>
            </a:r>
          </a:p>
        </p:txBody>
      </p:sp>
      <p:sp>
        <p:nvSpPr>
          <p:cNvPr name="TextBox 7" id="7"/>
          <p:cNvSpPr txBox="true"/>
          <p:nvPr/>
        </p:nvSpPr>
        <p:spPr>
          <a:xfrm rot="0">
            <a:off x="1028700" y="2404586"/>
            <a:ext cx="8632290" cy="5090161"/>
          </a:xfrm>
          <a:prstGeom prst="rect">
            <a:avLst/>
          </a:prstGeom>
        </p:spPr>
        <p:txBody>
          <a:bodyPr anchor="t" rtlCol="false" tIns="0" lIns="0" bIns="0" rIns="0">
            <a:spAutoFit/>
          </a:bodyPr>
          <a:lstStyle/>
          <a:p>
            <a:pPr algn="l">
              <a:lnSpc>
                <a:spcPts val="5039"/>
              </a:lnSpc>
            </a:pPr>
            <a:r>
              <a:rPr lang="en-US" sz="3599">
                <a:solidFill>
                  <a:srgbClr val="000000"/>
                </a:solidFill>
                <a:latin typeface="Open Sauce"/>
                <a:ea typeface="Open Sauce"/>
                <a:cs typeface="Open Sauce"/>
                <a:sym typeface="Open Sauce"/>
              </a:rPr>
              <a:t>was the inconsistency of the copyright information. So we</a:t>
            </a:r>
          </a:p>
          <a:p>
            <a:pPr algn="l">
              <a:lnSpc>
                <a:spcPts val="5039"/>
              </a:lnSpc>
            </a:pPr>
          </a:p>
          <a:p>
            <a:pPr algn="l" marL="777234" indent="-388617" lvl="1">
              <a:lnSpc>
                <a:spcPts val="5039"/>
              </a:lnSpc>
              <a:buFont typeface="Arial"/>
              <a:buChar char="•"/>
            </a:pPr>
            <a:r>
              <a:rPr lang="en-US" sz="3599">
                <a:solidFill>
                  <a:srgbClr val="000000"/>
                </a:solidFill>
                <a:latin typeface="Open Sauce"/>
                <a:ea typeface="Open Sauce"/>
                <a:cs typeface="Open Sauce"/>
                <a:sym typeface="Open Sauce"/>
              </a:rPr>
              <a:t>Searched through LHA donor forms to find it or</a:t>
            </a:r>
          </a:p>
          <a:p>
            <a:pPr algn="l" marL="777234" indent="-388617" lvl="1">
              <a:lnSpc>
                <a:spcPts val="5039"/>
              </a:lnSpc>
              <a:buFont typeface="Arial"/>
              <a:buChar char="•"/>
            </a:pPr>
            <a:r>
              <a:rPr lang="en-US" sz="3599">
                <a:solidFill>
                  <a:srgbClr val="000000"/>
                </a:solidFill>
                <a:latin typeface="Open Sauce"/>
                <a:ea typeface="Open Sauce"/>
                <a:cs typeface="Open Sauce"/>
                <a:sym typeface="Open Sauce"/>
              </a:rPr>
              <a:t>Put a notice on the materials to view the LHA Rights Page, followed by the CC BY-NC-ND notice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DAGmsz3fz8M</dc:identifier>
  <dcterms:modified xsi:type="dcterms:W3CDTF">2011-08-01T06:04:30Z</dcterms:modified>
  <cp:revision>1</cp:revision>
  <dc:title>LHA Fellowship Presentation</dc:title>
</cp:coreProperties>
</file>