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80" r:id="rId6"/>
    <p:sldId id="263" r:id="rId7"/>
    <p:sldId id="264" r:id="rId8"/>
    <p:sldId id="265" r:id="rId9"/>
    <p:sldId id="262" r:id="rId10"/>
    <p:sldId id="266" r:id="rId11"/>
    <p:sldId id="267" r:id="rId12"/>
    <p:sldId id="268" r:id="rId13"/>
    <p:sldId id="269" r:id="rId14"/>
    <p:sldId id="270" r:id="rId15"/>
    <p:sldId id="271" r:id="rId16"/>
    <p:sldId id="272" r:id="rId17"/>
    <p:sldId id="273" r:id="rId18"/>
    <p:sldId id="274" r:id="rId19"/>
    <p:sldId id="275" r:id="rId20"/>
    <p:sldId id="279" r:id="rId21"/>
    <p:sldId id="276" r:id="rId22"/>
    <p:sldId id="277" r:id="rId23"/>
    <p:sldId id="25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04"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a:xfrm>
            <a:off x="174812" y="6356350"/>
            <a:ext cx="3863788" cy="365125"/>
          </a:xfrm>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a:xfrm>
            <a:off x="3213847" y="6356350"/>
            <a:ext cx="4734112" cy="365125"/>
          </a:xfrm>
        </p:spPr>
        <p:txBody>
          <a:bodyPr/>
          <a:lstStyle/>
          <a:p>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dirty="0" smtClean="0"/>
              <a:t>Drag picture to placeholder or click icon to add</a:t>
            </a:r>
            <a:endParaRPr dirty="0"/>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11/27/17</a:t>
            </a:fld>
            <a:endParaRPr lang="en-US" dirty="0"/>
          </a:p>
        </p:txBody>
      </p:sp>
      <p:sp>
        <p:nvSpPr>
          <p:cNvPr id="5" name="Footer Placeholder 4"/>
          <p:cNvSpPr>
            <a:spLocks noGrp="1"/>
          </p:cNvSpPr>
          <p:nvPr>
            <p:ph type="ftr" sz="quarter" idx="11"/>
          </p:nvPr>
        </p:nvSpPr>
        <p:spPr>
          <a:xfrm>
            <a:off x="174812" y="6356350"/>
            <a:ext cx="5311588" cy="365125"/>
          </a:xfrm>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11/27/17</a:t>
            </a:fld>
            <a:endParaRPr lang="en-US" dirty="0"/>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hyperlink" Target="https://digital.library.unt.edu/ark:/67531/metadc98745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hyperlink" Target="https://digital.library.unt.edu/ark:/67531/metadc9874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digital.library.unt.edu/ark:/67531/metadc987458/" TargetMode="External"/><Relationship Id="rId5" Type="http://schemas.openxmlformats.org/officeDocument/2006/relationships/hyperlink" Target="https://digital.library.unt.edu/search/?q=3D+miniature+books&amp;t=fulltext&amp;fq=dc_type:dataset&amp;utm_source=email&amp;utm_medium=client&amp;utm_content=results_sidebar&amp;utm_campaign=results_permanent" TargetMode="External"/><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hyperlink" Target="https://digital.library.unt.edu/ark:/67531/metadc98745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3d.si.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dx.doi.org/10.3020/ethz-a-005748653" TargetMode="External"/><Relationship Id="rId4" Type="http://schemas.openxmlformats.org/officeDocument/2006/relationships/hyperlink" Target="http://www.isprs.org/proceedings/XXXV/congress/comm5/papers/590.pdf" TargetMode="External"/><Relationship Id="rId5" Type="http://schemas.openxmlformats.org/officeDocument/2006/relationships/hyperlink" Target="https://i3mainz.hs-mainz.de/sites/default/files/public/data/p05_Boehler.pdf" TargetMode="External"/><Relationship Id="rId6" Type="http://schemas.openxmlformats.org/officeDocument/2006/relationships/hyperlink" Target="https://pdfs.semanticscholar.org/3316/69fffef6b2162fb4b1ca446bccefcc644f2b.pdf" TargetMode="External"/><Relationship Id="rId7" Type="http://schemas.openxmlformats.org/officeDocument/2006/relationships/hyperlink" Target="http://www.dirdim.com/lm_everything.htm" TargetMode="External"/><Relationship Id="rId8" Type="http://schemas.openxmlformats.org/officeDocument/2006/relationships/hyperlink" Target="https://www.academia.edu/4168204/Final_Report_Virtual_Artifact_Curation_Three-Dimensional_Digital_Data_Collection_for_Artifact_Analysis_and_Interpretation" TargetMode="External"/><Relationship Id="rId9" Type="http://schemas.openxmlformats.org/officeDocument/2006/relationships/hyperlink" Target="https://digital.library.unt.edu/ark:/67531/metadc987458/" TargetMode="External"/><Relationship Id="rId10" Type="http://schemas.openxmlformats.org/officeDocument/2006/relationships/hyperlink" Target="https://gomeasure3d.com/blog/stationary-or-handheld-3d-scanner/" TargetMode="External"/><Relationship Id="rId11" Type="http://schemas.openxmlformats.org/officeDocument/2006/relationships/hyperlink" Target="http://www.nextengine.com/faq" TargetMode="External"/><Relationship Id="rId1" Type="http://schemas.openxmlformats.org/officeDocument/2006/relationships/slideLayout" Target="../slideLayouts/slideLayout13.xml"/><Relationship Id="rId2" Type="http://schemas.openxmlformats.org/officeDocument/2006/relationships/hyperlink" Target="https://www.research-collection.ethz.ch/bitstream/handle/20.500.11850/150930/eth-41336-01.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dx.doi.org/10.5195/palrap.2014.56" TargetMode="External"/><Relationship Id="rId4" Type="http://schemas.openxmlformats.org/officeDocument/2006/relationships/hyperlink" Target="http://www.makeuseof.com/tag/3d-scanners-work-buy-one/" TargetMode="External"/><Relationship Id="rId5" Type="http://schemas.openxmlformats.org/officeDocument/2006/relationships/hyperlink" Target="https://www.si.edu/content/MCIImagingStudio/papers/scanning_paper.pdf" TargetMode="External"/><Relationship Id="rId6" Type="http://schemas.openxmlformats.org/officeDocument/2006/relationships/hyperlink" Target="http://dx.doi.org/10.1179/019713609804516992" TargetMode="External"/><Relationship Id="rId7" Type="http://schemas.openxmlformats.org/officeDocument/2006/relationships/hyperlink" Target="https://www.engineering.com/AdvancedManufacturing/ArticleID/12390/Quality-Basics-How-Does-3D-Laser-Scanning-Work.aspx" TargetMode="External"/><Relationship Id="rId1" Type="http://schemas.openxmlformats.org/officeDocument/2006/relationships/slideLayout" Target="../slideLayouts/slideLayout13.xml"/><Relationship Id="rId2" Type="http://schemas.openxmlformats.org/officeDocument/2006/relationships/hyperlink" Target="http://citeseerx.ist.psu.edu/viewdoc/download?doi=10.1.1.830.7607&amp;rep=rep1&amp;typ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331" y="4208929"/>
            <a:ext cx="8414037" cy="1048684"/>
          </a:xfrm>
        </p:spPr>
        <p:txBody>
          <a:bodyPr/>
          <a:lstStyle/>
          <a:p>
            <a:pPr algn="r"/>
            <a:r>
              <a:rPr lang="en-US" dirty="0"/>
              <a:t>3D Scanning In Archives</a:t>
            </a:r>
          </a:p>
        </p:txBody>
      </p:sp>
      <p:sp>
        <p:nvSpPr>
          <p:cNvPr id="3" name="Subtitle 2"/>
          <p:cNvSpPr>
            <a:spLocks noGrp="1"/>
          </p:cNvSpPr>
          <p:nvPr>
            <p:ph type="subTitle" idx="1"/>
          </p:nvPr>
        </p:nvSpPr>
        <p:spPr>
          <a:xfrm>
            <a:off x="3200400" y="5257800"/>
            <a:ext cx="5458968" cy="1394568"/>
          </a:xfrm>
        </p:spPr>
        <p:txBody>
          <a:bodyPr/>
          <a:lstStyle/>
          <a:p>
            <a:pPr algn="r"/>
            <a:r>
              <a:rPr lang="en-US" dirty="0"/>
              <a:t>Katie Wolf</a:t>
            </a:r>
          </a:p>
          <a:p>
            <a:pPr algn="r"/>
            <a:r>
              <a:rPr lang="en-US" dirty="0"/>
              <a:t>651 – 02</a:t>
            </a:r>
          </a:p>
          <a:p>
            <a:pPr algn="r"/>
            <a:r>
              <a:rPr lang="en-US" dirty="0"/>
              <a:t>November 27, 2017</a:t>
            </a:r>
          </a:p>
          <a:p>
            <a:endParaRPr lang="en-US" dirty="0"/>
          </a:p>
          <a:p>
            <a:endParaRPr lang="en-US" dirty="0"/>
          </a:p>
        </p:txBody>
      </p:sp>
    </p:spTree>
    <p:extLst>
      <p:ext uri="{BB962C8B-B14F-4D97-AF65-F5344CB8AC3E}">
        <p14:creationId xmlns:p14="http://schemas.microsoft.com/office/powerpoint/2010/main" val="1943553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4733"/>
            <a:ext cx="7388352" cy="1143000"/>
          </a:xfrm>
        </p:spPr>
        <p:txBody>
          <a:bodyPr/>
          <a:lstStyle/>
          <a:p>
            <a:r>
              <a:rPr lang="en-US" dirty="0"/>
              <a:t>So Which is Better?</a:t>
            </a:r>
          </a:p>
        </p:txBody>
      </p:sp>
      <p:sp>
        <p:nvSpPr>
          <p:cNvPr id="3" name="Text Placeholder 2"/>
          <p:cNvSpPr>
            <a:spLocks noGrp="1"/>
          </p:cNvSpPr>
          <p:nvPr>
            <p:ph type="body" idx="1"/>
          </p:nvPr>
        </p:nvSpPr>
        <p:spPr>
          <a:xfrm>
            <a:off x="457199" y="1337733"/>
            <a:ext cx="3566160" cy="639762"/>
          </a:xfrm>
        </p:spPr>
        <p:txBody>
          <a:bodyPr/>
          <a:lstStyle/>
          <a:p>
            <a:r>
              <a:rPr lang="en-US" dirty="0"/>
              <a:t>Handheld</a:t>
            </a:r>
          </a:p>
        </p:txBody>
      </p:sp>
      <p:sp>
        <p:nvSpPr>
          <p:cNvPr id="4" name="Content Placeholder 3"/>
          <p:cNvSpPr>
            <a:spLocks noGrp="1"/>
          </p:cNvSpPr>
          <p:nvPr>
            <p:ph sz="half" idx="2"/>
          </p:nvPr>
        </p:nvSpPr>
        <p:spPr>
          <a:xfrm>
            <a:off x="457200" y="1977495"/>
            <a:ext cx="3566160" cy="4148667"/>
          </a:xfrm>
        </p:spPr>
        <p:txBody>
          <a:bodyPr/>
          <a:lstStyle/>
          <a:p>
            <a:pPr>
              <a:buFont typeface="Arial"/>
              <a:buChar char="•"/>
            </a:pPr>
            <a:r>
              <a:rPr lang="en-US" dirty="0"/>
              <a:t>More portable</a:t>
            </a:r>
          </a:p>
          <a:p>
            <a:pPr>
              <a:buFont typeface="Arial"/>
              <a:buChar char="•"/>
            </a:pPr>
            <a:r>
              <a:rPr lang="en-US" dirty="0"/>
              <a:t>Don’t have to be continuously plugged in</a:t>
            </a:r>
          </a:p>
          <a:p>
            <a:pPr>
              <a:buFont typeface="Arial"/>
              <a:buChar char="•"/>
            </a:pPr>
            <a:r>
              <a:rPr lang="en-US" dirty="0"/>
              <a:t>Can scan hard to reach places and in confined spaces</a:t>
            </a:r>
          </a:p>
          <a:p>
            <a:pPr>
              <a:buFont typeface="Arial"/>
              <a:buChar char="•"/>
            </a:pPr>
            <a:r>
              <a:rPr lang="en-US" dirty="0"/>
              <a:t>Easier to use technology</a:t>
            </a:r>
          </a:p>
          <a:p>
            <a:pPr>
              <a:buFont typeface="Arial"/>
              <a:buChar char="•"/>
            </a:pPr>
            <a:r>
              <a:rPr lang="en-US" dirty="0"/>
              <a:t>Less processing power required</a:t>
            </a:r>
          </a:p>
        </p:txBody>
      </p:sp>
      <p:sp>
        <p:nvSpPr>
          <p:cNvPr id="5" name="Text Placeholder 4"/>
          <p:cNvSpPr>
            <a:spLocks noGrp="1"/>
          </p:cNvSpPr>
          <p:nvPr>
            <p:ph type="body" sz="quarter" idx="3"/>
          </p:nvPr>
        </p:nvSpPr>
        <p:spPr>
          <a:xfrm>
            <a:off x="4279391" y="1337733"/>
            <a:ext cx="3566160" cy="639762"/>
          </a:xfrm>
        </p:spPr>
        <p:txBody>
          <a:bodyPr/>
          <a:lstStyle/>
          <a:p>
            <a:r>
              <a:rPr lang="en-US" dirty="0"/>
              <a:t>Stationary</a:t>
            </a:r>
          </a:p>
        </p:txBody>
      </p:sp>
      <p:sp>
        <p:nvSpPr>
          <p:cNvPr id="6" name="Content Placeholder 5"/>
          <p:cNvSpPr>
            <a:spLocks noGrp="1"/>
          </p:cNvSpPr>
          <p:nvPr>
            <p:ph sz="quarter" idx="4"/>
          </p:nvPr>
        </p:nvSpPr>
        <p:spPr>
          <a:xfrm>
            <a:off x="4279391" y="1977495"/>
            <a:ext cx="3566160" cy="4148667"/>
          </a:xfrm>
        </p:spPr>
        <p:txBody>
          <a:bodyPr/>
          <a:lstStyle/>
          <a:p>
            <a:pPr>
              <a:buFont typeface="Arial"/>
              <a:buChar char="•"/>
            </a:pPr>
            <a:r>
              <a:rPr lang="en-US" dirty="0"/>
              <a:t>Better accuracy and resolution</a:t>
            </a:r>
          </a:p>
          <a:p>
            <a:pPr>
              <a:buFont typeface="Arial"/>
              <a:buChar char="•"/>
            </a:pPr>
            <a:r>
              <a:rPr lang="en-US" dirty="0"/>
              <a:t>Can quickly scan objects, especially if they are similar sizes</a:t>
            </a:r>
          </a:p>
          <a:p>
            <a:pPr>
              <a:buFont typeface="Arial"/>
              <a:buChar char="•"/>
            </a:pPr>
            <a:r>
              <a:rPr lang="en-US" dirty="0"/>
              <a:t>The process can be automated</a:t>
            </a:r>
          </a:p>
          <a:p>
            <a:pPr>
              <a:buFont typeface="Arial"/>
              <a:buChar char="•"/>
            </a:pPr>
            <a:r>
              <a:rPr lang="en-US" dirty="0"/>
              <a:t>Can handle a wide variety of sizes without sacrificing accuracy</a:t>
            </a:r>
          </a:p>
        </p:txBody>
      </p:sp>
    </p:spTree>
    <p:extLst>
      <p:ext uri="{BB962C8B-B14F-4D97-AF65-F5344CB8AC3E}">
        <p14:creationId xmlns:p14="http://schemas.microsoft.com/office/powerpoint/2010/main" val="681539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2" y="310445"/>
            <a:ext cx="7289801" cy="1199444"/>
          </a:xfrm>
        </p:spPr>
        <p:txBody>
          <a:bodyPr/>
          <a:lstStyle/>
          <a:p>
            <a:r>
              <a:rPr lang="en-US" dirty="0"/>
              <a:t>How can this be used in archives or special collections?</a:t>
            </a:r>
          </a:p>
        </p:txBody>
      </p:sp>
      <p:sp>
        <p:nvSpPr>
          <p:cNvPr id="3" name="TextBox 2"/>
          <p:cNvSpPr txBox="1"/>
          <p:nvPr/>
        </p:nvSpPr>
        <p:spPr>
          <a:xfrm>
            <a:off x="451556" y="1805001"/>
            <a:ext cx="7690555" cy="4039568"/>
          </a:xfrm>
          <a:prstGeom prst="rect">
            <a:avLst/>
          </a:prstGeom>
          <a:noFill/>
        </p:spPr>
        <p:txBody>
          <a:bodyPr wrap="square" rtlCol="0">
            <a:spAutoFit/>
          </a:bodyPr>
          <a:lstStyle/>
          <a:p>
            <a:pPr>
              <a:lnSpc>
                <a:spcPct val="130000"/>
              </a:lnSpc>
            </a:pPr>
            <a:r>
              <a:rPr lang="en-US" dirty="0"/>
              <a:t> There are a lot of benefits to this process.</a:t>
            </a:r>
          </a:p>
          <a:p>
            <a:pPr marL="285750" indent="-285750">
              <a:lnSpc>
                <a:spcPct val="130000"/>
              </a:lnSpc>
              <a:buClr>
                <a:schemeClr val="accent1"/>
              </a:buClr>
              <a:buFont typeface="Arial"/>
              <a:buChar char="•"/>
            </a:pPr>
            <a:r>
              <a:rPr lang="en-US" dirty="0"/>
              <a:t>It is non-contact, meaning there’s a low risk of damaging an object.</a:t>
            </a:r>
          </a:p>
          <a:p>
            <a:pPr marL="285750" indent="-285750">
              <a:lnSpc>
                <a:spcPct val="130000"/>
              </a:lnSpc>
              <a:buClr>
                <a:schemeClr val="accent1"/>
              </a:buClr>
              <a:buFont typeface="Arial"/>
              <a:buChar char="•"/>
            </a:pPr>
            <a:r>
              <a:rPr lang="en-US" dirty="0"/>
              <a:t>It creates a digital copy of an object.</a:t>
            </a:r>
          </a:p>
          <a:p>
            <a:pPr marL="742950" lvl="1" indent="-285750">
              <a:lnSpc>
                <a:spcPct val="130000"/>
              </a:lnSpc>
              <a:buClr>
                <a:schemeClr val="accent1"/>
              </a:buClr>
              <a:buFont typeface="Arial"/>
              <a:buChar char="•"/>
            </a:pPr>
            <a:r>
              <a:rPr lang="en-US" dirty="0"/>
              <a:t>This copy can be shared with other institutions easily.</a:t>
            </a:r>
          </a:p>
          <a:p>
            <a:pPr marL="742950" lvl="1" indent="-285750">
              <a:lnSpc>
                <a:spcPct val="130000"/>
              </a:lnSpc>
              <a:buClr>
                <a:schemeClr val="accent1"/>
              </a:buClr>
              <a:buFont typeface="Arial"/>
              <a:buChar char="•"/>
            </a:pPr>
            <a:r>
              <a:rPr lang="en-US" dirty="0"/>
              <a:t>This copy can also be printed using a 3D printer.</a:t>
            </a:r>
          </a:p>
          <a:p>
            <a:pPr marL="285750" indent="-285750">
              <a:lnSpc>
                <a:spcPct val="130000"/>
              </a:lnSpc>
              <a:buClr>
                <a:schemeClr val="accent1"/>
              </a:buClr>
              <a:buFont typeface="Arial"/>
              <a:buChar char="•"/>
            </a:pPr>
            <a:r>
              <a:rPr lang="en-US" dirty="0"/>
              <a:t>The digital copy exists in three dimensions, which is better than two-dimensional pictures</a:t>
            </a:r>
          </a:p>
          <a:p>
            <a:pPr marL="285750" indent="-285750">
              <a:lnSpc>
                <a:spcPct val="130000"/>
              </a:lnSpc>
              <a:buClr>
                <a:schemeClr val="accent1"/>
              </a:buClr>
              <a:buFont typeface="Arial"/>
              <a:buChar char="•"/>
            </a:pPr>
            <a:r>
              <a:rPr lang="en-US" dirty="0"/>
              <a:t>Replicas can be made easily and cheaply, which can then be shown to patrons, distributed, or used to aid in the restoration process. </a:t>
            </a:r>
          </a:p>
        </p:txBody>
      </p:sp>
    </p:spTree>
    <p:extLst>
      <p:ext uri="{BB962C8B-B14F-4D97-AF65-F5344CB8AC3E}">
        <p14:creationId xmlns:p14="http://schemas.microsoft.com/office/powerpoint/2010/main" val="22872945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7" y="270933"/>
            <a:ext cx="6508377" cy="886178"/>
          </a:xfrm>
        </p:spPr>
        <p:txBody>
          <a:bodyPr/>
          <a:lstStyle/>
          <a:p>
            <a:r>
              <a:rPr lang="en-US" dirty="0"/>
              <a:t>Drawbacks of 3D Scanning</a:t>
            </a:r>
          </a:p>
        </p:txBody>
      </p:sp>
      <p:sp>
        <p:nvSpPr>
          <p:cNvPr id="3" name="TextBox 2"/>
          <p:cNvSpPr txBox="1"/>
          <p:nvPr/>
        </p:nvSpPr>
        <p:spPr>
          <a:xfrm>
            <a:off x="301977" y="1406308"/>
            <a:ext cx="7709311" cy="5119865"/>
          </a:xfrm>
          <a:prstGeom prst="rect">
            <a:avLst/>
          </a:prstGeom>
          <a:noFill/>
        </p:spPr>
        <p:txBody>
          <a:bodyPr wrap="square" rtlCol="0">
            <a:spAutoFit/>
          </a:bodyPr>
          <a:lstStyle/>
          <a:p>
            <a:pPr>
              <a:lnSpc>
                <a:spcPct val="130000"/>
              </a:lnSpc>
            </a:pPr>
            <a:r>
              <a:rPr lang="en-US" dirty="0"/>
              <a:t>This method hasn’t been perfected yet, and there are a few issues that face archives looking to scan their collection. </a:t>
            </a:r>
          </a:p>
          <a:p>
            <a:pPr marL="285750" indent="-285750">
              <a:lnSpc>
                <a:spcPct val="130000"/>
              </a:lnSpc>
              <a:buClr>
                <a:schemeClr val="accent1"/>
              </a:buClr>
              <a:buFont typeface="Arial"/>
              <a:buChar char="•"/>
            </a:pPr>
            <a:r>
              <a:rPr lang="en-US" dirty="0"/>
              <a:t>Highly reflective surfaces don’t scan well. They interfere with how the laser is measured.</a:t>
            </a:r>
          </a:p>
          <a:p>
            <a:pPr marL="742950" lvl="1" indent="-285750">
              <a:lnSpc>
                <a:spcPct val="130000"/>
              </a:lnSpc>
              <a:buClr>
                <a:schemeClr val="accent1"/>
              </a:buClr>
              <a:buFont typeface="Arial"/>
              <a:buChar char="•"/>
            </a:pPr>
            <a:r>
              <a:rPr lang="en-US" dirty="0"/>
              <a:t>This can be accounted for using light-absorbing powder, but that isn’t ideal in an archival situation.</a:t>
            </a:r>
          </a:p>
          <a:p>
            <a:pPr marL="285750" indent="-285750">
              <a:lnSpc>
                <a:spcPct val="130000"/>
              </a:lnSpc>
              <a:buClr>
                <a:schemeClr val="accent1"/>
              </a:buClr>
              <a:buFont typeface="Arial"/>
              <a:buChar char="•"/>
            </a:pPr>
            <a:r>
              <a:rPr lang="en-US" dirty="0"/>
              <a:t>Objects that change shape when handled or need to be externally supported can be difficult to scan well.</a:t>
            </a:r>
          </a:p>
          <a:p>
            <a:pPr marL="285750" indent="-285750">
              <a:lnSpc>
                <a:spcPct val="130000"/>
              </a:lnSpc>
              <a:buClr>
                <a:schemeClr val="accent1"/>
              </a:buClr>
              <a:buFont typeface="Arial"/>
              <a:buChar char="•"/>
            </a:pPr>
            <a:r>
              <a:rPr lang="en-US" dirty="0"/>
              <a:t>Objects frequently need to be scanned from multiple angles in order to get a complete image, which requires a large time investment.</a:t>
            </a:r>
          </a:p>
          <a:p>
            <a:pPr marL="285750" indent="-285750">
              <a:lnSpc>
                <a:spcPct val="130000"/>
              </a:lnSpc>
              <a:buClr>
                <a:schemeClr val="accent1"/>
              </a:buClr>
              <a:buFont typeface="Arial"/>
              <a:buChar char="•"/>
            </a:pPr>
            <a:r>
              <a:rPr lang="en-US" dirty="0"/>
              <a:t>Digital objects frequently have “holes” in them, where the scans didn’t merge properly. This need to be fixed post-scan, which also takes a large amount of time. </a:t>
            </a:r>
          </a:p>
        </p:txBody>
      </p:sp>
    </p:spTree>
    <p:extLst>
      <p:ext uri="{BB962C8B-B14F-4D97-AF65-F5344CB8AC3E}">
        <p14:creationId xmlns:p14="http://schemas.microsoft.com/office/powerpoint/2010/main" val="26739868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1042"/>
            <a:ext cx="6508377" cy="1143000"/>
          </a:xfrm>
        </p:spPr>
        <p:txBody>
          <a:bodyPr/>
          <a:lstStyle/>
          <a:p>
            <a:r>
              <a:rPr lang="en-US" dirty="0"/>
              <a:t>3D Scanning at the UNT Libraries</a:t>
            </a:r>
          </a:p>
        </p:txBody>
      </p:sp>
      <p:sp>
        <p:nvSpPr>
          <p:cNvPr id="3" name="TextBox 2"/>
          <p:cNvSpPr txBox="1"/>
          <p:nvPr/>
        </p:nvSpPr>
        <p:spPr>
          <a:xfrm>
            <a:off x="457199" y="1865747"/>
            <a:ext cx="7507056" cy="2409891"/>
          </a:xfrm>
          <a:prstGeom prst="rect">
            <a:avLst/>
          </a:prstGeom>
          <a:noFill/>
        </p:spPr>
        <p:txBody>
          <a:bodyPr wrap="square" rtlCol="0">
            <a:spAutoFit/>
          </a:bodyPr>
          <a:lstStyle/>
          <a:p>
            <a:pPr>
              <a:lnSpc>
                <a:spcPct val="120000"/>
              </a:lnSpc>
            </a:pPr>
            <a:r>
              <a:rPr lang="en-US" dirty="0"/>
              <a:t>The UNT Library system was able to experiment with 3D scanning in order to add to their digital collection. </a:t>
            </a:r>
          </a:p>
          <a:p>
            <a:pPr marL="285750" indent="-285750">
              <a:lnSpc>
                <a:spcPct val="120000"/>
              </a:lnSpc>
              <a:buClr>
                <a:schemeClr val="accent1"/>
              </a:buClr>
              <a:buFont typeface="Arial"/>
              <a:buChar char="•"/>
            </a:pPr>
            <a:r>
              <a:rPr lang="en-US" dirty="0"/>
              <a:t>They scanned miniature books (after trying a glass bottle collection and realizing it was too reflective to scan properly).</a:t>
            </a:r>
          </a:p>
          <a:p>
            <a:pPr marL="285750" indent="-285750">
              <a:lnSpc>
                <a:spcPct val="120000"/>
              </a:lnSpc>
              <a:buClr>
                <a:schemeClr val="accent1"/>
              </a:buClr>
              <a:buFont typeface="Arial"/>
              <a:buChar char="•"/>
            </a:pPr>
            <a:r>
              <a:rPr lang="en-US" dirty="0"/>
              <a:t>They were to upload multiple versions of their scans to their digital library.</a:t>
            </a:r>
          </a:p>
          <a:p>
            <a:pPr marL="285750" indent="-285750">
              <a:lnSpc>
                <a:spcPct val="120000"/>
              </a:lnSpc>
              <a:buClr>
                <a:schemeClr val="accent1"/>
              </a:buClr>
              <a:buFont typeface="Arial"/>
              <a:buChar char="•"/>
            </a:pPr>
            <a:r>
              <a:rPr lang="en-US" dirty="0"/>
              <a:t>They were also able to print out copies of the miniature books. </a:t>
            </a:r>
          </a:p>
        </p:txBody>
      </p:sp>
    </p:spTree>
    <p:extLst>
      <p:ext uri="{BB962C8B-B14F-4D97-AF65-F5344CB8AC3E}">
        <p14:creationId xmlns:p14="http://schemas.microsoft.com/office/powerpoint/2010/main" val="31054691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11-27 at 1.48.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940298"/>
            <a:ext cx="5693834" cy="4444864"/>
          </a:xfrm>
          <a:prstGeom prst="rect">
            <a:avLst/>
          </a:prstGeom>
        </p:spPr>
      </p:pic>
      <p:sp>
        <p:nvSpPr>
          <p:cNvPr id="9" name="TextBox 8"/>
          <p:cNvSpPr txBox="1"/>
          <p:nvPr/>
        </p:nvSpPr>
        <p:spPr>
          <a:xfrm>
            <a:off x="3238500" y="5400548"/>
            <a:ext cx="5693834" cy="430887"/>
          </a:xfrm>
          <a:prstGeom prst="rect">
            <a:avLst/>
          </a:prstGeom>
          <a:noFill/>
        </p:spPr>
        <p:txBody>
          <a:bodyPr wrap="square" rtlCol="0">
            <a:spAutoFit/>
          </a:bodyPr>
          <a:lstStyle/>
          <a:p>
            <a:pPr algn="r"/>
            <a:r>
              <a:rPr lang="en-US" sz="1100" i="1" dirty="0"/>
              <a:t>Image courtesy of Marcia McIntosh, from </a:t>
            </a:r>
            <a:r>
              <a:rPr lang="en-US" sz="1100" u="sng" dirty="0">
                <a:hlinkClick r:id="rId3"/>
              </a:rPr>
              <a:t>https://digital.library.unt.edu/ark:/67531/metadc987458/</a:t>
            </a:r>
            <a:r>
              <a:rPr lang="en-US" sz="1100" dirty="0">
                <a:effectLst/>
              </a:rPr>
              <a:t> </a:t>
            </a:r>
            <a:endParaRPr lang="en-US" sz="1100" i="1" dirty="0"/>
          </a:p>
        </p:txBody>
      </p:sp>
      <p:sp>
        <p:nvSpPr>
          <p:cNvPr id="10" name="TextBox 9"/>
          <p:cNvSpPr txBox="1"/>
          <p:nvPr/>
        </p:nvSpPr>
        <p:spPr>
          <a:xfrm>
            <a:off x="253999" y="1270596"/>
            <a:ext cx="2794001" cy="3407088"/>
          </a:xfrm>
          <a:prstGeom prst="rect">
            <a:avLst/>
          </a:prstGeom>
          <a:noFill/>
        </p:spPr>
        <p:txBody>
          <a:bodyPr wrap="square" rtlCol="0">
            <a:spAutoFit/>
          </a:bodyPr>
          <a:lstStyle/>
          <a:p>
            <a:pPr>
              <a:lnSpc>
                <a:spcPct val="120000"/>
              </a:lnSpc>
            </a:pPr>
            <a:r>
              <a:rPr lang="en-US" dirty="0"/>
              <a:t>Scanning the object using at NextEngine 3D scanner. This is scanner uses 4 lasers and 2 cameras to achieve a very high level of accuracy. It comes with its own ScanStudio software to help process the scans. </a:t>
            </a:r>
          </a:p>
        </p:txBody>
      </p:sp>
    </p:spTree>
    <p:extLst>
      <p:ext uri="{BB962C8B-B14F-4D97-AF65-F5344CB8AC3E}">
        <p14:creationId xmlns:p14="http://schemas.microsoft.com/office/powerpoint/2010/main" val="510652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7 at 1.49.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879" y="1087965"/>
            <a:ext cx="5508354" cy="3975101"/>
          </a:xfrm>
          <a:prstGeom prst="rect">
            <a:avLst/>
          </a:prstGeom>
        </p:spPr>
      </p:pic>
      <p:sp>
        <p:nvSpPr>
          <p:cNvPr id="3" name="TextBox 2"/>
          <p:cNvSpPr txBox="1"/>
          <p:nvPr/>
        </p:nvSpPr>
        <p:spPr>
          <a:xfrm>
            <a:off x="3385879" y="5063066"/>
            <a:ext cx="5508354" cy="430887"/>
          </a:xfrm>
          <a:prstGeom prst="rect">
            <a:avLst/>
          </a:prstGeom>
          <a:noFill/>
        </p:spPr>
        <p:txBody>
          <a:bodyPr wrap="square" rtlCol="0">
            <a:spAutoFit/>
          </a:bodyPr>
          <a:lstStyle/>
          <a:p>
            <a:pPr algn="r"/>
            <a:r>
              <a:rPr lang="en-US" sz="1100" i="1" dirty="0"/>
              <a:t>Image courtesy of Marcia McIntosh, from </a:t>
            </a:r>
            <a:r>
              <a:rPr lang="en-US" sz="1100" u="sng" dirty="0">
                <a:hlinkClick r:id="rId3"/>
              </a:rPr>
              <a:t>https://digital.library.unt.edu/ark:/67531/metadc987458/</a:t>
            </a:r>
            <a:r>
              <a:rPr lang="en-US" sz="1100" dirty="0">
                <a:effectLst/>
              </a:rPr>
              <a:t> </a:t>
            </a:r>
            <a:endParaRPr lang="en-US" sz="1100" i="1" dirty="0"/>
          </a:p>
        </p:txBody>
      </p:sp>
      <p:sp>
        <p:nvSpPr>
          <p:cNvPr id="4" name="TextBox 3"/>
          <p:cNvSpPr txBox="1"/>
          <p:nvPr/>
        </p:nvSpPr>
        <p:spPr>
          <a:xfrm>
            <a:off x="169333" y="1104898"/>
            <a:ext cx="3216546" cy="4071885"/>
          </a:xfrm>
          <a:prstGeom prst="rect">
            <a:avLst/>
          </a:prstGeom>
          <a:noFill/>
        </p:spPr>
        <p:txBody>
          <a:bodyPr wrap="square" rtlCol="0">
            <a:spAutoFit/>
          </a:bodyPr>
          <a:lstStyle/>
          <a:p>
            <a:pPr>
              <a:lnSpc>
                <a:spcPct val="120000"/>
              </a:lnSpc>
            </a:pPr>
            <a:r>
              <a:rPr lang="en-US" dirty="0"/>
              <a:t>Processing the scan using MeshLab software. This allows the user to see any holes that the digital object has and patch them up. It also allows the user to smooth out any rough or inaccurate surfaces. The object can then be saved as an STL file, or even made into a gif!</a:t>
            </a:r>
          </a:p>
        </p:txBody>
      </p:sp>
    </p:spTree>
    <p:extLst>
      <p:ext uri="{BB962C8B-B14F-4D97-AF65-F5344CB8AC3E}">
        <p14:creationId xmlns:p14="http://schemas.microsoft.com/office/powerpoint/2010/main" val="13032314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7 at 1.49.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9" y="2697117"/>
            <a:ext cx="4100155" cy="3149600"/>
          </a:xfrm>
          <a:prstGeom prst="rect">
            <a:avLst/>
          </a:prstGeom>
        </p:spPr>
      </p:pic>
      <p:pic>
        <p:nvPicPr>
          <p:cNvPr id="3" name="Picture 2" descr="Screen Shot 2017-11-27 at 1.49.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697117"/>
            <a:ext cx="3721100" cy="3149600"/>
          </a:xfrm>
          <a:prstGeom prst="rect">
            <a:avLst/>
          </a:prstGeom>
        </p:spPr>
      </p:pic>
      <p:sp>
        <p:nvSpPr>
          <p:cNvPr id="4" name="TextBox 3"/>
          <p:cNvSpPr txBox="1"/>
          <p:nvPr/>
        </p:nvSpPr>
        <p:spPr>
          <a:xfrm>
            <a:off x="4876800" y="5846717"/>
            <a:ext cx="3721100" cy="600164"/>
          </a:xfrm>
          <a:prstGeom prst="rect">
            <a:avLst/>
          </a:prstGeom>
          <a:noFill/>
        </p:spPr>
        <p:txBody>
          <a:bodyPr wrap="square" rtlCol="0">
            <a:spAutoFit/>
          </a:bodyPr>
          <a:lstStyle/>
          <a:p>
            <a:pPr algn="r"/>
            <a:r>
              <a:rPr lang="en-US" sz="1100" i="1" dirty="0"/>
              <a:t>Image courtesy of Marcia McIntosh, from </a:t>
            </a:r>
            <a:r>
              <a:rPr lang="en-US" sz="1100" u="sng" dirty="0">
                <a:hlinkClick r:id="rId4"/>
              </a:rPr>
              <a:t>https://digital.library.unt.edu/ark:/67531/metadc987458/</a:t>
            </a:r>
            <a:r>
              <a:rPr lang="en-US" sz="1100" dirty="0">
                <a:effectLst/>
              </a:rPr>
              <a:t> </a:t>
            </a:r>
            <a:endParaRPr lang="en-US" sz="1100" i="1" dirty="0"/>
          </a:p>
        </p:txBody>
      </p:sp>
      <p:sp>
        <p:nvSpPr>
          <p:cNvPr id="5" name="TextBox 4"/>
          <p:cNvSpPr txBox="1"/>
          <p:nvPr/>
        </p:nvSpPr>
        <p:spPr>
          <a:xfrm>
            <a:off x="226362" y="1032934"/>
            <a:ext cx="8371538" cy="1412694"/>
          </a:xfrm>
          <a:prstGeom prst="rect">
            <a:avLst/>
          </a:prstGeom>
          <a:noFill/>
        </p:spPr>
        <p:txBody>
          <a:bodyPr wrap="square" rtlCol="0">
            <a:spAutoFit/>
          </a:bodyPr>
          <a:lstStyle/>
          <a:p>
            <a:pPr>
              <a:lnSpc>
                <a:spcPct val="120000"/>
              </a:lnSpc>
            </a:pPr>
            <a:r>
              <a:rPr lang="en-US" dirty="0"/>
              <a:t>The digital objects were then uploaded to UNT’s digital library, where they can be browsed by the general public. </a:t>
            </a:r>
          </a:p>
          <a:p>
            <a:pPr>
              <a:lnSpc>
                <a:spcPct val="120000"/>
              </a:lnSpc>
            </a:pPr>
            <a:endParaRPr lang="en-US" dirty="0"/>
          </a:p>
          <a:p>
            <a:pPr>
              <a:lnSpc>
                <a:spcPct val="120000"/>
              </a:lnSpc>
            </a:pPr>
            <a:r>
              <a:rPr lang="en-US" dirty="0"/>
              <a:t>That can be done here: </a:t>
            </a:r>
            <a:r>
              <a:rPr lang="en-US" dirty="0">
                <a:hlinkClick r:id="rId5"/>
              </a:rPr>
              <a:t>http://bit.ly/2gZuMuG</a:t>
            </a:r>
            <a:endParaRPr lang="en-US"/>
          </a:p>
        </p:txBody>
      </p:sp>
    </p:spTree>
    <p:extLst>
      <p:ext uri="{BB962C8B-B14F-4D97-AF65-F5344CB8AC3E}">
        <p14:creationId xmlns:p14="http://schemas.microsoft.com/office/powerpoint/2010/main" val="3211986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1-27 at 1.49.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466" y="1213186"/>
            <a:ext cx="4656667" cy="3531450"/>
          </a:xfrm>
          <a:prstGeom prst="rect">
            <a:avLst/>
          </a:prstGeom>
        </p:spPr>
      </p:pic>
      <p:sp>
        <p:nvSpPr>
          <p:cNvPr id="3" name="TextBox 2"/>
          <p:cNvSpPr txBox="1"/>
          <p:nvPr/>
        </p:nvSpPr>
        <p:spPr>
          <a:xfrm>
            <a:off x="5135033" y="4800153"/>
            <a:ext cx="3721100" cy="600164"/>
          </a:xfrm>
          <a:prstGeom prst="rect">
            <a:avLst/>
          </a:prstGeom>
          <a:noFill/>
        </p:spPr>
        <p:txBody>
          <a:bodyPr wrap="square" rtlCol="0">
            <a:spAutoFit/>
          </a:bodyPr>
          <a:lstStyle/>
          <a:p>
            <a:pPr algn="r"/>
            <a:r>
              <a:rPr lang="en-US" sz="1100" i="1" dirty="0"/>
              <a:t>Image courtesy of Marcia McIntosh, from </a:t>
            </a:r>
            <a:r>
              <a:rPr lang="en-US" sz="1100" u="sng" dirty="0">
                <a:hlinkClick r:id="rId3"/>
              </a:rPr>
              <a:t>https://digital.library.unt.edu/ark:/67531/metadc987458</a:t>
            </a:r>
            <a:r>
              <a:rPr lang="en-US" sz="1100" u="sng">
                <a:hlinkClick r:id="rId3"/>
              </a:rPr>
              <a:t>/</a:t>
            </a:r>
            <a:r>
              <a:rPr lang="en-US" sz="1100">
                <a:effectLst/>
              </a:rPr>
              <a:t> </a:t>
            </a:r>
            <a:endParaRPr lang="en-US" sz="1100" i="1"/>
          </a:p>
        </p:txBody>
      </p:sp>
      <p:sp>
        <p:nvSpPr>
          <p:cNvPr id="4" name="TextBox 3"/>
          <p:cNvSpPr txBox="1"/>
          <p:nvPr/>
        </p:nvSpPr>
        <p:spPr>
          <a:xfrm>
            <a:off x="237067" y="1659467"/>
            <a:ext cx="3810000" cy="2409891"/>
          </a:xfrm>
          <a:prstGeom prst="rect">
            <a:avLst/>
          </a:prstGeom>
          <a:noFill/>
        </p:spPr>
        <p:txBody>
          <a:bodyPr wrap="square" rtlCol="0">
            <a:spAutoFit/>
          </a:bodyPr>
          <a:lstStyle/>
          <a:p>
            <a:pPr>
              <a:lnSpc>
                <a:spcPct val="120000"/>
              </a:lnSpc>
            </a:pPr>
            <a:r>
              <a:rPr lang="en-US" dirty="0"/>
              <a:t>They were also able to print out copies of the books, using a 3D printer. </a:t>
            </a:r>
          </a:p>
          <a:p>
            <a:pPr>
              <a:lnSpc>
                <a:spcPct val="120000"/>
              </a:lnSpc>
            </a:pPr>
            <a:endParaRPr lang="en-US" dirty="0"/>
          </a:p>
          <a:p>
            <a:pPr>
              <a:lnSpc>
                <a:spcPct val="120000"/>
              </a:lnSpc>
            </a:pPr>
            <a:r>
              <a:rPr lang="en-US" dirty="0"/>
              <a:t>This is just one example of how this process can be and is used in a special collection. </a:t>
            </a:r>
          </a:p>
        </p:txBody>
      </p:sp>
    </p:spTree>
    <p:extLst>
      <p:ext uri="{BB962C8B-B14F-4D97-AF65-F5344CB8AC3E}">
        <p14:creationId xmlns:p14="http://schemas.microsoft.com/office/powerpoint/2010/main" val="31342053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5" y="361242"/>
            <a:ext cx="6508377" cy="660401"/>
          </a:xfrm>
        </p:spPr>
        <p:txBody>
          <a:bodyPr/>
          <a:lstStyle/>
          <a:p>
            <a:r>
              <a:rPr lang="en-US" dirty="0"/>
              <a:t>For the Public Good</a:t>
            </a:r>
          </a:p>
        </p:txBody>
      </p:sp>
      <p:sp>
        <p:nvSpPr>
          <p:cNvPr id="3" name="TextBox 2"/>
          <p:cNvSpPr txBox="1"/>
          <p:nvPr/>
        </p:nvSpPr>
        <p:spPr>
          <a:xfrm>
            <a:off x="160865" y="1493335"/>
            <a:ext cx="7868357" cy="4736683"/>
          </a:xfrm>
          <a:prstGeom prst="rect">
            <a:avLst/>
          </a:prstGeom>
          <a:noFill/>
        </p:spPr>
        <p:txBody>
          <a:bodyPr wrap="square" rtlCol="0">
            <a:spAutoFit/>
          </a:bodyPr>
          <a:lstStyle/>
          <a:p>
            <a:pPr>
              <a:lnSpc>
                <a:spcPct val="120000"/>
              </a:lnSpc>
            </a:pPr>
            <a:r>
              <a:rPr lang="en-US" dirty="0"/>
              <a:t>This process is extremely helpful when it comes to digitizing 3D objects, especially very detailed and fragile ones. But it doesn’t have to be limited to helping out archivists. It can also be used to generate public interest.</a:t>
            </a:r>
          </a:p>
          <a:p>
            <a:pPr marL="285750" indent="-285750">
              <a:lnSpc>
                <a:spcPct val="120000"/>
              </a:lnSpc>
              <a:buClr>
                <a:schemeClr val="accent1"/>
              </a:buClr>
              <a:buFont typeface="Arial"/>
              <a:buChar char="•"/>
            </a:pPr>
            <a:r>
              <a:rPr lang="en-US" dirty="0"/>
              <a:t>3D scanning means 3D printing! Objects can be replicated, and these copies can be given out and shown to patrons without the fear of breaking them.</a:t>
            </a:r>
          </a:p>
          <a:p>
            <a:pPr marL="742950" lvl="1" indent="-285750">
              <a:lnSpc>
                <a:spcPct val="120000"/>
              </a:lnSpc>
              <a:buClr>
                <a:schemeClr val="accent1"/>
              </a:buClr>
              <a:buFont typeface="Arial"/>
              <a:buChar char="•"/>
            </a:pPr>
            <a:r>
              <a:rPr lang="en-US" dirty="0"/>
              <a:t>This means you can demonstrate how an object was used, without actually using the object. Great for old processes that are hard to explain with just words or pictures.</a:t>
            </a:r>
          </a:p>
          <a:p>
            <a:pPr marL="285750" indent="-285750">
              <a:lnSpc>
                <a:spcPct val="120000"/>
              </a:lnSpc>
              <a:buClr>
                <a:schemeClr val="accent1"/>
              </a:buClr>
              <a:buFont typeface="Arial"/>
              <a:buChar char="•"/>
            </a:pPr>
            <a:r>
              <a:rPr lang="en-US" dirty="0"/>
              <a:t>3D scans can also be used virtually. This means interacting with a digital object online or taking a tour of a 3D scanned space. </a:t>
            </a:r>
          </a:p>
          <a:p>
            <a:pPr marL="285750" indent="-285750">
              <a:lnSpc>
                <a:spcPct val="120000"/>
              </a:lnSpc>
              <a:buClr>
                <a:schemeClr val="accent1"/>
              </a:buClr>
              <a:buFont typeface="Arial"/>
              <a:buChar char="•"/>
            </a:pPr>
            <a:r>
              <a:rPr lang="en-US" dirty="0"/>
              <a:t>All of these options let the public interact with a collection in a new and immersive way, without worrying about damage. </a:t>
            </a:r>
          </a:p>
        </p:txBody>
      </p:sp>
    </p:spTree>
    <p:extLst>
      <p:ext uri="{BB962C8B-B14F-4D97-AF65-F5344CB8AC3E}">
        <p14:creationId xmlns:p14="http://schemas.microsoft.com/office/powerpoint/2010/main" val="22036737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3" y="342900"/>
            <a:ext cx="6508377" cy="1143000"/>
          </a:xfrm>
        </p:spPr>
        <p:txBody>
          <a:bodyPr/>
          <a:lstStyle/>
          <a:p>
            <a:r>
              <a:rPr lang="en-US" dirty="0"/>
              <a:t>3D Scanning at the Smithsonian Institute </a:t>
            </a:r>
          </a:p>
        </p:txBody>
      </p:sp>
      <p:sp>
        <p:nvSpPr>
          <p:cNvPr id="3" name="TextBox 2"/>
          <p:cNvSpPr txBox="1"/>
          <p:nvPr/>
        </p:nvSpPr>
        <p:spPr>
          <a:xfrm>
            <a:off x="245533" y="1733224"/>
            <a:ext cx="7896578" cy="3739486"/>
          </a:xfrm>
          <a:prstGeom prst="rect">
            <a:avLst/>
          </a:prstGeom>
          <a:noFill/>
        </p:spPr>
        <p:txBody>
          <a:bodyPr wrap="square" rtlCol="0">
            <a:spAutoFit/>
          </a:bodyPr>
          <a:lstStyle/>
          <a:p>
            <a:pPr>
              <a:lnSpc>
                <a:spcPct val="120000"/>
              </a:lnSpc>
            </a:pPr>
            <a:r>
              <a:rPr lang="en-US" dirty="0"/>
              <a:t>The Smithsonian Institute also has a 3D scanning program. They are currently working on scanning the most high viewed or used items, and then making these scans public. </a:t>
            </a:r>
          </a:p>
          <a:p>
            <a:pPr marL="285750" indent="-285750">
              <a:lnSpc>
                <a:spcPct val="120000"/>
              </a:lnSpc>
              <a:buClr>
                <a:schemeClr val="accent1"/>
              </a:buClr>
              <a:buFont typeface="Arial"/>
              <a:buChar char="•"/>
            </a:pPr>
            <a:r>
              <a:rPr lang="en-US" dirty="0"/>
              <a:t>This is great because the Smithsonian can only display about 1% of their collection at a time.</a:t>
            </a:r>
          </a:p>
          <a:p>
            <a:pPr marL="285750" indent="-285750">
              <a:lnSpc>
                <a:spcPct val="120000"/>
              </a:lnSpc>
              <a:buClr>
                <a:schemeClr val="accent1"/>
              </a:buClr>
              <a:buFont typeface="Arial"/>
              <a:buChar char="•"/>
            </a:pPr>
            <a:r>
              <a:rPr lang="en-US" dirty="0"/>
              <a:t>It lets conservationists keep track of changes to an object over time.</a:t>
            </a:r>
          </a:p>
          <a:p>
            <a:pPr marL="285750" indent="-285750">
              <a:lnSpc>
                <a:spcPct val="120000"/>
              </a:lnSpc>
              <a:buClr>
                <a:schemeClr val="accent1"/>
              </a:buClr>
              <a:buFont typeface="Arial"/>
              <a:buChar char="•"/>
            </a:pPr>
            <a:r>
              <a:rPr lang="en-US" dirty="0"/>
              <a:t>They’ve created curated, digital “tours” of a few of their favorite objects. This is a great learning tool, especially for people who can’t actually visit the institute.</a:t>
            </a:r>
          </a:p>
          <a:p>
            <a:pPr marL="285750" indent="-285750">
              <a:lnSpc>
                <a:spcPct val="120000"/>
              </a:lnSpc>
              <a:buClr>
                <a:schemeClr val="accent1"/>
              </a:buClr>
              <a:buFont typeface="Arial"/>
              <a:buChar char="•"/>
            </a:pPr>
            <a:r>
              <a:rPr lang="en-US" dirty="0"/>
              <a:t>Explore more </a:t>
            </a:r>
            <a:r>
              <a:rPr lang="en-US" dirty="0">
                <a:hlinkClick r:id="rId2"/>
              </a:rPr>
              <a:t>here</a:t>
            </a:r>
            <a:r>
              <a:rPr lang="en-US" dirty="0"/>
              <a:t>!</a:t>
            </a:r>
          </a:p>
        </p:txBody>
      </p:sp>
    </p:spTree>
    <p:extLst>
      <p:ext uri="{BB962C8B-B14F-4D97-AF65-F5344CB8AC3E}">
        <p14:creationId xmlns:p14="http://schemas.microsoft.com/office/powerpoint/2010/main" val="1401356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24" y="187803"/>
            <a:ext cx="7739750" cy="865397"/>
          </a:xfrm>
        </p:spPr>
        <p:txBody>
          <a:bodyPr/>
          <a:lstStyle/>
          <a:p>
            <a:r>
              <a:rPr lang="en-US" dirty="0"/>
              <a:t>How Does 3D Scanning Work?</a:t>
            </a:r>
          </a:p>
        </p:txBody>
      </p:sp>
      <p:sp>
        <p:nvSpPr>
          <p:cNvPr id="4" name="TextBox 3"/>
          <p:cNvSpPr txBox="1"/>
          <p:nvPr/>
        </p:nvSpPr>
        <p:spPr>
          <a:xfrm>
            <a:off x="606112" y="1544042"/>
            <a:ext cx="7417662" cy="4039568"/>
          </a:xfrm>
          <a:prstGeom prst="rect">
            <a:avLst/>
          </a:prstGeom>
          <a:noFill/>
        </p:spPr>
        <p:txBody>
          <a:bodyPr wrap="square" rtlCol="0">
            <a:spAutoFit/>
          </a:bodyPr>
          <a:lstStyle/>
          <a:p>
            <a:pPr marL="285750" indent="-285750">
              <a:lnSpc>
                <a:spcPct val="130000"/>
              </a:lnSpc>
              <a:buClr>
                <a:schemeClr val="accent1"/>
              </a:buClr>
              <a:buFont typeface="Arial"/>
              <a:buChar char="•"/>
            </a:pPr>
            <a:r>
              <a:rPr lang="en-US" dirty="0"/>
              <a:t>A combination of laser beams and distance measurements</a:t>
            </a:r>
          </a:p>
          <a:p>
            <a:pPr marL="742950" lvl="1" indent="-285750">
              <a:lnSpc>
                <a:spcPct val="130000"/>
              </a:lnSpc>
              <a:buClr>
                <a:schemeClr val="accent1"/>
              </a:buClr>
              <a:buFont typeface="Arial"/>
              <a:buChar char="•"/>
            </a:pPr>
            <a:r>
              <a:rPr lang="en-US" dirty="0"/>
              <a:t>These lasers can be positioned in three dimensions</a:t>
            </a:r>
          </a:p>
          <a:p>
            <a:pPr marL="285750" indent="-285750">
              <a:lnSpc>
                <a:spcPct val="130000"/>
              </a:lnSpc>
              <a:buClr>
                <a:schemeClr val="accent1"/>
              </a:buClr>
              <a:buFont typeface="Arial"/>
              <a:buChar char="•"/>
            </a:pPr>
            <a:r>
              <a:rPr lang="en-US" dirty="0"/>
              <a:t>A camera measures how long it takes the laser to reach the object and then come back to the camera</a:t>
            </a:r>
          </a:p>
          <a:p>
            <a:pPr marL="285750" indent="-285750">
              <a:lnSpc>
                <a:spcPct val="130000"/>
              </a:lnSpc>
              <a:buClr>
                <a:schemeClr val="accent1"/>
              </a:buClr>
              <a:buFont typeface="Arial"/>
              <a:buChar char="•"/>
            </a:pPr>
            <a:r>
              <a:rPr lang="en-US" dirty="0"/>
              <a:t>Because we know how fast light moves, we can use the time to measure the distance!</a:t>
            </a:r>
          </a:p>
          <a:p>
            <a:pPr marL="742950" lvl="1" indent="-285750">
              <a:lnSpc>
                <a:spcPct val="130000"/>
              </a:lnSpc>
              <a:buClr>
                <a:schemeClr val="accent1"/>
              </a:buClr>
              <a:buFont typeface="Arial"/>
              <a:buChar char="•"/>
            </a:pPr>
            <a:r>
              <a:rPr lang="en-US" dirty="0"/>
              <a:t>d = (c * t)/2 (distance = speed multiplied by time, divided by 2, because it travels the distance twice</a:t>
            </a:r>
          </a:p>
          <a:p>
            <a:pPr marL="285750" indent="-285750">
              <a:lnSpc>
                <a:spcPct val="130000"/>
              </a:lnSpc>
              <a:buClr>
                <a:schemeClr val="accent1"/>
              </a:buClr>
              <a:buFont typeface="Arial"/>
              <a:buChar char="•"/>
            </a:pPr>
            <a:r>
              <a:rPr lang="en-US" dirty="0"/>
              <a:t>A second camera, in a different position from the laser, also helps triangulate the object, giving higher accuracy (but limiting the range)</a:t>
            </a:r>
          </a:p>
        </p:txBody>
      </p:sp>
    </p:spTree>
    <p:extLst>
      <p:ext uri="{BB962C8B-B14F-4D97-AF65-F5344CB8AC3E}">
        <p14:creationId xmlns:p14="http://schemas.microsoft.com/office/powerpoint/2010/main" val="6794036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3734" y="6473919"/>
            <a:ext cx="4773328" cy="261610"/>
          </a:xfrm>
          <a:prstGeom prst="rect">
            <a:avLst/>
          </a:prstGeom>
          <a:noFill/>
        </p:spPr>
        <p:txBody>
          <a:bodyPr wrap="none" rtlCol="0">
            <a:spAutoFit/>
          </a:bodyPr>
          <a:lstStyle/>
          <a:p>
            <a:r>
              <a:rPr lang="en-US" sz="1100" i="1"/>
              <a:t>Images courtesy of the Smithsonian Institute, from https://3d.si.edu/ </a:t>
            </a:r>
          </a:p>
        </p:txBody>
      </p:sp>
      <p:pic>
        <p:nvPicPr>
          <p:cNvPr id="3" name="Picture 2" descr="Screen Shot 2017-11-27 at 2.26.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2" y="244554"/>
            <a:ext cx="4336421" cy="2337779"/>
          </a:xfrm>
          <a:prstGeom prst="rect">
            <a:avLst/>
          </a:prstGeom>
        </p:spPr>
      </p:pic>
      <p:pic>
        <p:nvPicPr>
          <p:cNvPr id="4" name="Picture 3" descr="Screen Shot 2017-11-27 at 2.26.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68" y="244554"/>
            <a:ext cx="4276205" cy="2337779"/>
          </a:xfrm>
          <a:prstGeom prst="rect">
            <a:avLst/>
          </a:prstGeom>
        </p:spPr>
      </p:pic>
      <p:pic>
        <p:nvPicPr>
          <p:cNvPr id="5" name="Picture 4" descr="Screen Shot 2017-11-27 at 2.27.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968" y="3178073"/>
            <a:ext cx="4413544" cy="2988481"/>
          </a:xfrm>
          <a:prstGeom prst="rect">
            <a:avLst/>
          </a:prstGeom>
        </p:spPr>
      </p:pic>
      <p:pic>
        <p:nvPicPr>
          <p:cNvPr id="6" name="Picture 5" descr="Screen Shot 2017-11-27 at 2.26.5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31" y="3178072"/>
            <a:ext cx="4248631" cy="2988481"/>
          </a:xfrm>
          <a:prstGeom prst="rect">
            <a:avLst/>
          </a:prstGeom>
        </p:spPr>
      </p:pic>
    </p:spTree>
    <p:extLst>
      <p:ext uri="{BB962C8B-B14F-4D97-AF65-F5344CB8AC3E}">
        <p14:creationId xmlns:p14="http://schemas.microsoft.com/office/powerpoint/2010/main" val="1412501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Why GLAM Institutions Should Pay Attention</a:t>
            </a:r>
          </a:p>
        </p:txBody>
      </p:sp>
      <p:sp>
        <p:nvSpPr>
          <p:cNvPr id="3" name="TextBox 2"/>
          <p:cNvSpPr txBox="1"/>
          <p:nvPr/>
        </p:nvSpPr>
        <p:spPr>
          <a:xfrm>
            <a:off x="457200" y="1747335"/>
            <a:ext cx="7628468" cy="4071885"/>
          </a:xfrm>
          <a:prstGeom prst="rect">
            <a:avLst/>
          </a:prstGeom>
          <a:noFill/>
        </p:spPr>
        <p:txBody>
          <a:bodyPr wrap="square" rtlCol="0">
            <a:spAutoFit/>
          </a:bodyPr>
          <a:lstStyle/>
          <a:p>
            <a:pPr>
              <a:lnSpc>
                <a:spcPct val="120000"/>
              </a:lnSpc>
            </a:pPr>
            <a:r>
              <a:rPr lang="en-US" dirty="0"/>
              <a:t>This is a technology that has the potential to greatly benefit GLAM institutions, especially as the world moves further towards digital formats.</a:t>
            </a:r>
          </a:p>
          <a:p>
            <a:pPr marL="285750" indent="-285750">
              <a:lnSpc>
                <a:spcPct val="120000"/>
              </a:lnSpc>
              <a:buClr>
                <a:schemeClr val="accent1"/>
              </a:buClr>
              <a:buFont typeface="Arial"/>
              <a:buChar char="•"/>
            </a:pPr>
            <a:r>
              <a:rPr lang="en-US" dirty="0"/>
              <a:t>It allows for easier and more accurate digitization of 3D objects.</a:t>
            </a:r>
          </a:p>
          <a:p>
            <a:pPr marL="285750" indent="-285750">
              <a:lnSpc>
                <a:spcPct val="120000"/>
              </a:lnSpc>
              <a:buClr>
                <a:schemeClr val="accent1"/>
              </a:buClr>
              <a:buFont typeface="Arial"/>
              <a:buChar char="•"/>
            </a:pPr>
            <a:r>
              <a:rPr lang="en-US" dirty="0"/>
              <a:t>These digital objects can be shared and reproduced easily and cheaply.</a:t>
            </a:r>
          </a:p>
          <a:p>
            <a:pPr marL="285750" indent="-285750">
              <a:lnSpc>
                <a:spcPct val="120000"/>
              </a:lnSpc>
              <a:buClr>
                <a:schemeClr val="accent1"/>
              </a:buClr>
              <a:buFont typeface="Arial"/>
              <a:buChar char="•"/>
            </a:pPr>
            <a:r>
              <a:rPr lang="en-US" dirty="0"/>
              <a:t>It is a new tool for conservation and preservation that allows for more accurate repairs and replacements.</a:t>
            </a:r>
          </a:p>
          <a:p>
            <a:pPr marL="285750" indent="-285750">
              <a:lnSpc>
                <a:spcPct val="120000"/>
              </a:lnSpc>
              <a:buClr>
                <a:schemeClr val="accent1"/>
              </a:buClr>
              <a:buFont typeface="Arial"/>
              <a:buChar char="•"/>
            </a:pPr>
            <a:r>
              <a:rPr lang="en-US" dirty="0"/>
              <a:t>This technology will only get better and cheaper as more advancements are made.</a:t>
            </a:r>
          </a:p>
          <a:p>
            <a:pPr marL="285750" indent="-285750">
              <a:lnSpc>
                <a:spcPct val="120000"/>
              </a:lnSpc>
              <a:buClr>
                <a:schemeClr val="accent1"/>
              </a:buClr>
              <a:buFont typeface="Arial"/>
              <a:buChar char="•"/>
            </a:pPr>
            <a:r>
              <a:rPr lang="en-US" dirty="0"/>
              <a:t>It can generate public interest and participation, something that GLAMs can only benefit from.</a:t>
            </a:r>
          </a:p>
        </p:txBody>
      </p:sp>
    </p:spTree>
    <p:extLst>
      <p:ext uri="{BB962C8B-B14F-4D97-AF65-F5344CB8AC3E}">
        <p14:creationId xmlns:p14="http://schemas.microsoft.com/office/powerpoint/2010/main" val="22529312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666" y="2541390"/>
            <a:ext cx="6184505" cy="646331"/>
          </a:xfrm>
          <a:prstGeom prst="rect">
            <a:avLst/>
          </a:prstGeom>
          <a:noFill/>
        </p:spPr>
        <p:txBody>
          <a:bodyPr wrap="none" rtlCol="0">
            <a:spAutoFit/>
          </a:bodyPr>
          <a:lstStyle/>
          <a:p>
            <a:r>
              <a:rPr lang="en-US" sz="3600" dirty="0"/>
              <a:t>Questions and comments?</a:t>
            </a:r>
          </a:p>
        </p:txBody>
      </p:sp>
    </p:spTree>
    <p:extLst>
      <p:ext uri="{BB962C8B-B14F-4D97-AF65-F5344CB8AC3E}">
        <p14:creationId xmlns:p14="http://schemas.microsoft.com/office/powerpoint/2010/main" val="2550110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762" y="303036"/>
            <a:ext cx="1445565" cy="369332"/>
          </a:xfrm>
          <a:prstGeom prst="rect">
            <a:avLst/>
          </a:prstGeom>
          <a:noFill/>
        </p:spPr>
        <p:txBody>
          <a:bodyPr wrap="none" rtlCol="0">
            <a:spAutoFit/>
          </a:bodyPr>
          <a:lstStyle/>
          <a:p>
            <a:r>
              <a:rPr lang="en-US" dirty="0"/>
              <a:t>References</a:t>
            </a:r>
          </a:p>
        </p:txBody>
      </p:sp>
      <p:sp>
        <p:nvSpPr>
          <p:cNvPr id="6" name="TextBox 5"/>
          <p:cNvSpPr txBox="1"/>
          <p:nvPr/>
        </p:nvSpPr>
        <p:spPr>
          <a:xfrm>
            <a:off x="259761" y="949075"/>
            <a:ext cx="4408681" cy="5678479"/>
          </a:xfrm>
          <a:prstGeom prst="rect">
            <a:avLst/>
          </a:prstGeom>
          <a:noFill/>
        </p:spPr>
        <p:txBody>
          <a:bodyPr wrap="square" rtlCol="0">
            <a:spAutoFit/>
          </a:bodyPr>
          <a:lstStyle/>
          <a:p>
            <a:r>
              <a:rPr lang="en-US" sz="1100" dirty="0"/>
              <a:t>Akca, Devrim; Grun, Armin; Breuckmann, Bernd; Lahanier, Christian. (2007). High definition 3D-scanning of arts objects and paintings. Optical 3-D measurement techniques conference, VIII, Zurich, Switzerland. Retrieved from </a:t>
            </a:r>
            <a:r>
              <a:rPr lang="en-US" sz="1100" u="sng" dirty="0">
                <a:hlinkClick r:id="rId2"/>
              </a:rPr>
              <a:t>https://www.research-collection.ethz.ch/bitstream</a:t>
            </a:r>
            <a:r>
              <a:rPr lang="en-US" sz="1100" u="sng">
                <a:hlinkClick r:id="rId2"/>
              </a:rPr>
              <a:t>/handle/20.500.11850/150930/eth-41336-01.pdf</a:t>
            </a:r>
            <a:r>
              <a:rPr lang="en-US" sz="1100"/>
              <a:t> on November, 20, 2017. </a:t>
            </a:r>
            <a:r>
              <a:rPr lang="en-US" sz="1100" dirty="0"/>
              <a:t>DOI </a:t>
            </a:r>
            <a:r>
              <a:rPr lang="en-US" sz="1100" u="sng" dirty="0">
                <a:hlinkClick r:id="rId3"/>
              </a:rPr>
              <a:t>https://dx.doi.org/10.3020/ethz</a:t>
            </a:r>
            <a:r>
              <a:rPr lang="en-US" sz="1100" u="sng">
                <a:hlinkClick r:id="rId3"/>
              </a:rPr>
              <a:t>-a-005748653</a:t>
            </a:r>
            <a:r>
              <a:rPr lang="en-US" sz="1100"/>
              <a:t> </a:t>
            </a:r>
          </a:p>
          <a:p>
            <a:r>
              <a:rPr lang="en-US" sz="1100" dirty="0"/>
              <a:t> </a:t>
            </a:r>
          </a:p>
          <a:p>
            <a:r>
              <a:rPr lang="en-US" sz="1100" dirty="0"/>
              <a:t>Alshawabkeh, Yahya; Haala, Norbert. (2004). Integration of Digital Photogrammetry and Laser Scanning for Heritage Documentation. Retrieved from </a:t>
            </a:r>
            <a:r>
              <a:rPr lang="en-US" sz="1100" u="sng" dirty="0">
                <a:hlinkClick r:id="rId4"/>
              </a:rPr>
              <a:t>http://www.isprs.org/proceedings/XXXV/congress/comm5</a:t>
            </a:r>
            <a:r>
              <a:rPr lang="en-US" sz="1100" u="sng">
                <a:hlinkClick r:id="rId4"/>
              </a:rPr>
              <a:t>/papers/590.pdf</a:t>
            </a:r>
            <a:r>
              <a:rPr lang="en-US" sz="1100"/>
              <a:t> on November 20, 2017.  </a:t>
            </a:r>
          </a:p>
          <a:p>
            <a:r>
              <a:rPr lang="en-US" sz="1100" dirty="0"/>
              <a:t> </a:t>
            </a:r>
          </a:p>
          <a:p>
            <a:r>
              <a:rPr lang="en-US" sz="1100" dirty="0"/>
              <a:t>Boehler, W.; Marbs, A. (2002). 3D Scanning instruments. In Proceedings of the CIPA WG 6 International Workshop on Scanning for Cultural Hewritage Recording. Retrieved from </a:t>
            </a:r>
            <a:r>
              <a:rPr lang="en-US" sz="1100" u="sng" dirty="0">
                <a:hlinkClick r:id="rId5"/>
              </a:rPr>
              <a:t>https://i3mainz.hs-mainz.de/sites/default/files/public/data/p05_Boehler.pdf</a:t>
            </a:r>
            <a:r>
              <a:rPr lang="en-US" sz="1100"/>
              <a:t> on November 20, 2017. </a:t>
            </a:r>
          </a:p>
          <a:p>
            <a:r>
              <a:rPr lang="en-US" sz="1100" dirty="0"/>
              <a:t> </a:t>
            </a:r>
          </a:p>
          <a:p>
            <a:r>
              <a:rPr lang="en-US" sz="1100" dirty="0"/>
              <a:t>Boehler, W.; Marbs, A. (June, 2004). 3D Scanning and Photogrammetry for Heritage Recording: A Comparison. In Proceedings of 12</a:t>
            </a:r>
            <a:r>
              <a:rPr lang="en-US" sz="1100" baseline="30000" dirty="0"/>
              <a:t>th</a:t>
            </a:r>
            <a:r>
              <a:rPr lang="en-US" sz="1100" dirty="0"/>
              <a:t> International Conf. on Geoinformatics. Retrieved from </a:t>
            </a:r>
            <a:r>
              <a:rPr lang="en-US" sz="1100" u="sng" dirty="0">
                <a:hlinkClick r:id="rId6"/>
              </a:rPr>
              <a:t>https://pdfs.semanticscholar.org/3316/69fffef6b2162fb4b1ca446bccefcc644f2b.pdf</a:t>
            </a:r>
            <a:r>
              <a:rPr lang="en-US" sz="1100"/>
              <a:t> on November 20th, 2017.</a:t>
            </a:r>
          </a:p>
          <a:p>
            <a:r>
              <a:rPr lang="en-US" sz="1100" dirty="0"/>
              <a:t> </a:t>
            </a:r>
          </a:p>
          <a:p>
            <a:r>
              <a:rPr lang="en-US" sz="1100" dirty="0"/>
              <a:t>Direct Dimensions. (2017). Almost Everything You Always Wanted to Know About 3D Scanning. Retrieved from </a:t>
            </a:r>
            <a:r>
              <a:rPr lang="en-US" sz="1100" u="sng" dirty="0">
                <a:hlinkClick r:id="rId7"/>
              </a:rPr>
              <a:t>http://www.dirdim.com/lm_everything.htm</a:t>
            </a:r>
            <a:r>
              <a:rPr lang="en-US" sz="1100"/>
              <a:t> on November 20, 2017. </a:t>
            </a:r>
          </a:p>
          <a:p>
            <a:endParaRPr lang="en-US" sz="1100" dirty="0"/>
          </a:p>
        </p:txBody>
      </p:sp>
      <p:sp>
        <p:nvSpPr>
          <p:cNvPr id="9" name="TextBox 8"/>
          <p:cNvSpPr txBox="1"/>
          <p:nvPr/>
        </p:nvSpPr>
        <p:spPr>
          <a:xfrm>
            <a:off x="4668442" y="949075"/>
            <a:ext cx="4248099" cy="5170647"/>
          </a:xfrm>
          <a:prstGeom prst="rect">
            <a:avLst/>
          </a:prstGeom>
          <a:noFill/>
        </p:spPr>
        <p:txBody>
          <a:bodyPr wrap="square" rtlCol="0">
            <a:spAutoFit/>
          </a:bodyPr>
          <a:lstStyle/>
          <a:p>
            <a:r>
              <a:rPr lang="en-US" sz="1100" dirty="0"/>
              <a:t>Evans, Kelsi. (November 1, 2017). Stories from the Makers Lab: A Proof of Concept. </a:t>
            </a:r>
            <a:r>
              <a:rPr lang="en-US" sz="1100" i="1" dirty="0"/>
              <a:t>UCSF Library News</a:t>
            </a:r>
            <a:r>
              <a:rPr lang="en-US" sz="1100" dirty="0"/>
              <a:t>. Retrieved from https://www.library.ucsf.edu/news/stories-from-the-makers-lab-a-proof-of-concept-2/ on November 20, 2017.</a:t>
            </a:r>
          </a:p>
          <a:p>
            <a:r>
              <a:rPr lang="en-US" sz="1100" dirty="0"/>
              <a:t> </a:t>
            </a:r>
          </a:p>
          <a:p>
            <a:r>
              <a:rPr lang="en-US" sz="1100" dirty="0"/>
              <a:t>Means, Bernard K.; Bowles, Courtney; McCusition, Ashley; King, Clinto. (May, 2013). Virtual Artifact Curation: Three-Dimensional Digital Data Collection for Artifact Analysis and Interpretation. Department of Defense Legacy Resource Management Program. Retrieved from </a:t>
            </a:r>
            <a:r>
              <a:rPr lang="en-US" sz="1100" u="sng" dirty="0">
                <a:hlinkClick r:id="rId8"/>
              </a:rPr>
              <a:t>https://www.academia.edu/4168204/Final_Report_Virtual_Artifact_Curation_Three-Dimensional_Digital_Data_Collection_for_Artifact_Analysis_and_Interpretation</a:t>
            </a:r>
            <a:r>
              <a:rPr lang="en-US" sz="1100" dirty="0"/>
              <a:t> on November 20, 2017.</a:t>
            </a:r>
          </a:p>
          <a:p>
            <a:r>
              <a:rPr lang="en-US" sz="1100" dirty="0"/>
              <a:t> </a:t>
            </a:r>
          </a:p>
          <a:p>
            <a:r>
              <a:rPr lang="en-US" sz="1100" dirty="0"/>
              <a:t>McIntosh, Marcia. (July 31, 2017). Investigations into the Third Dimension: 3D Scanning in UNT Libraries' Digital Collections. Retrieved from </a:t>
            </a:r>
            <a:r>
              <a:rPr lang="en-US" sz="1100" u="sng" dirty="0">
                <a:hlinkClick r:id="rId9"/>
              </a:rPr>
              <a:t>https://digital.library.unt.edu/ark:/67531/metadc987458</a:t>
            </a:r>
            <a:r>
              <a:rPr lang="en-US" sz="1100" u="sng">
                <a:hlinkClick r:id="rId9"/>
              </a:rPr>
              <a:t>/</a:t>
            </a:r>
            <a:r>
              <a:rPr lang="en-US" sz="1100"/>
              <a:t> on November 20, 2017. </a:t>
            </a:r>
          </a:p>
          <a:p>
            <a:r>
              <a:rPr lang="en-US" sz="1100" dirty="0"/>
              <a:t> </a:t>
            </a:r>
          </a:p>
          <a:p>
            <a:r>
              <a:rPr lang="en-US" sz="1100" dirty="0"/>
              <a:t>Motley, Darryl. (February 28, 2017). Choosing Between a Stationary or Handheld 3D Scanner. GoMeasure3D. Retrieved from </a:t>
            </a:r>
            <a:r>
              <a:rPr lang="en-US" sz="1100" u="sng" dirty="0">
                <a:hlinkClick r:id="rId10"/>
              </a:rPr>
              <a:t>https://gomeasure3d.com/blog/stationary-or-handheld-3d-scanner/</a:t>
            </a:r>
            <a:r>
              <a:rPr lang="en-US" sz="1100" dirty="0"/>
              <a:t> on November 25, 2017.</a:t>
            </a:r>
          </a:p>
          <a:p>
            <a:r>
              <a:rPr lang="en-US" sz="1100" dirty="0"/>
              <a:t> </a:t>
            </a:r>
          </a:p>
          <a:p>
            <a:r>
              <a:rPr lang="en-US" sz="1100" dirty="0"/>
              <a:t>NextEngine Gallery. (2017). NextEngine, Inc. Website. </a:t>
            </a:r>
            <a:r>
              <a:rPr lang="en-US" sz="1100" u="sng" dirty="0">
                <a:hlinkClick r:id="rId11"/>
              </a:rPr>
              <a:t>http://www.nextengine.com/faq</a:t>
            </a:r>
            <a:r>
              <a:rPr lang="en-US" sz="1100"/>
              <a:t> accessed November 20, 2017. </a:t>
            </a:r>
          </a:p>
        </p:txBody>
      </p:sp>
    </p:spTree>
    <p:extLst>
      <p:ext uri="{BB962C8B-B14F-4D97-AF65-F5344CB8AC3E}">
        <p14:creationId xmlns:p14="http://schemas.microsoft.com/office/powerpoint/2010/main" val="26955698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44" y="296333"/>
            <a:ext cx="1445565" cy="369332"/>
          </a:xfrm>
          <a:prstGeom prst="rect">
            <a:avLst/>
          </a:prstGeom>
          <a:noFill/>
        </p:spPr>
        <p:txBody>
          <a:bodyPr wrap="none" rtlCol="0">
            <a:spAutoFit/>
          </a:bodyPr>
          <a:lstStyle/>
          <a:p>
            <a:r>
              <a:rPr lang="en-US" dirty="0"/>
              <a:t>References</a:t>
            </a:r>
          </a:p>
        </p:txBody>
      </p:sp>
      <p:sp>
        <p:nvSpPr>
          <p:cNvPr id="3" name="Rectangle 2"/>
          <p:cNvSpPr/>
          <p:nvPr/>
        </p:nvSpPr>
        <p:spPr>
          <a:xfrm>
            <a:off x="310444" y="969249"/>
            <a:ext cx="8184444" cy="3139320"/>
          </a:xfrm>
          <a:prstGeom prst="rect">
            <a:avLst/>
          </a:prstGeom>
        </p:spPr>
        <p:txBody>
          <a:bodyPr wrap="square">
            <a:spAutoFit/>
          </a:bodyPr>
          <a:lstStyle/>
          <a:p>
            <a:r>
              <a:rPr lang="en-US" sz="1100" dirty="0"/>
              <a:t>Reuscher, Jason A. (Spring, 2014). Three-Dimensional (3-D) Scanning Within Academic Libraries: Exploring and Considering a New Public Service. PaLA College &amp; Research Division: Vo. 2, No. 1. Retrieved from </a:t>
            </a:r>
            <a:r>
              <a:rPr lang="en-US" sz="1100" u="sng" dirty="0">
                <a:hlinkClick r:id="rId2"/>
              </a:rPr>
              <a:t>http://citeseerx.ist.psu.edu/viewdoc</a:t>
            </a:r>
            <a:r>
              <a:rPr lang="en-US" sz="1100" u="sng">
                <a:hlinkClick r:id="rId2"/>
              </a:rPr>
              <a:t>/download?doi=10.1.1.830.7607&amp;rep=rep1&amp;type=pdf</a:t>
            </a:r>
            <a:r>
              <a:rPr lang="en-US" sz="1100"/>
              <a:t> November 20, 2017. </a:t>
            </a:r>
            <a:r>
              <a:rPr lang="en-US" sz="1100" dirty="0"/>
              <a:t>DOI </a:t>
            </a:r>
            <a:r>
              <a:rPr lang="en-US" sz="1100" u="sng" dirty="0">
                <a:hlinkClick r:id="rId3"/>
              </a:rPr>
              <a:t>http://dx.doi.org/10.5195/palrap.2014.56</a:t>
            </a:r>
            <a:endParaRPr lang="en-US" sz="1100"/>
          </a:p>
          <a:p>
            <a:r>
              <a:rPr lang="en-US" sz="1100" dirty="0"/>
              <a:t> </a:t>
            </a:r>
          </a:p>
          <a:p>
            <a:r>
              <a:rPr lang="en-US" sz="1100" dirty="0"/>
              <a:t>Smith, Briallyn. (October 14, 2015). "How Do 3D Scanners Work and Should You Buy One?" Technology Explained: </a:t>
            </a:r>
            <a:r>
              <a:rPr lang="en-US" sz="1100" i="1" dirty="0"/>
              <a:t>Makeuseof.com</a:t>
            </a:r>
            <a:r>
              <a:rPr lang="en-US" sz="1100" dirty="0"/>
              <a:t>. Retrieved from </a:t>
            </a:r>
            <a:r>
              <a:rPr lang="en-US" sz="1100" u="sng" dirty="0">
                <a:hlinkClick r:id="rId4"/>
              </a:rPr>
              <a:t>http://www.makeuseof.com/tag/3d-scanners-work-buy-one/</a:t>
            </a:r>
            <a:r>
              <a:rPr lang="en-US" sz="1100" dirty="0"/>
              <a:t> on November 20, 2017. </a:t>
            </a:r>
          </a:p>
          <a:p>
            <a:r>
              <a:rPr lang="en-US" sz="1100" dirty="0"/>
              <a:t> </a:t>
            </a:r>
          </a:p>
          <a:p>
            <a:r>
              <a:rPr lang="en-US" sz="1100" dirty="0"/>
              <a:t>Smithsonian X 3D. (2016) Smithsonian Institution. Digitization Program Office. Office of the Chief Information Officer. http://3d.si.edu/</a:t>
            </a:r>
          </a:p>
          <a:p>
            <a:r>
              <a:rPr lang="en-US" sz="1100" dirty="0"/>
              <a:t> </a:t>
            </a:r>
          </a:p>
          <a:p>
            <a:r>
              <a:rPr lang="en-US" sz="1100" dirty="0"/>
              <a:t>Wachowiak, Melvin J.; Karas, Basiliki Vicky. (July 18, 2013). 3D Scanning and Replication for Museum and Cultural Heritage Applications. Retrieved from </a:t>
            </a:r>
            <a:r>
              <a:rPr lang="en-US" sz="1100" u="sng" dirty="0">
                <a:hlinkClick r:id="rId5"/>
              </a:rPr>
              <a:t>https://www.si.edu/content/MCIImagingStudio</a:t>
            </a:r>
            <a:r>
              <a:rPr lang="en-US" sz="1100" u="sng">
                <a:hlinkClick r:id="rId5"/>
              </a:rPr>
              <a:t>/papers/scanning_paper.pdf</a:t>
            </a:r>
            <a:r>
              <a:rPr lang="en-US" sz="1100"/>
              <a:t> on November 20, 2017. </a:t>
            </a:r>
            <a:r>
              <a:rPr lang="en-US" sz="1100" dirty="0"/>
              <a:t>DOI: </a:t>
            </a:r>
            <a:r>
              <a:rPr lang="en-US" sz="1100" u="sng" dirty="0">
                <a:hlinkClick r:id="rId6"/>
              </a:rPr>
              <a:t>http://dx.doi.org/10.1179/019713609804516992</a:t>
            </a:r>
            <a:endParaRPr lang="en-US" sz="1100" dirty="0"/>
          </a:p>
          <a:p>
            <a:endParaRPr lang="en-US" sz="1100" dirty="0"/>
          </a:p>
          <a:p>
            <a:r>
              <a:rPr lang="en-US" sz="1100" dirty="0"/>
              <a:t>Wright, Ian. (June 14, 2016). Quality Basics: How Does 3D Laser Scanning Work?. Retrieved from </a:t>
            </a:r>
            <a:r>
              <a:rPr lang="en-US" sz="1100" u="sng" dirty="0">
                <a:hlinkClick r:id="rId7"/>
              </a:rPr>
              <a:t>https://www.engineering.com/AdvancedManufacturing/ArticleID/12390/Quality-Basics-How-Does-3D-Laser-Scanning-Work.aspx</a:t>
            </a:r>
            <a:r>
              <a:rPr lang="en-US" sz="1100" dirty="0"/>
              <a:t> on November 25, 2017</a:t>
            </a:r>
          </a:p>
        </p:txBody>
      </p:sp>
    </p:spTree>
    <p:extLst>
      <p:ext uri="{BB962C8B-B14F-4D97-AF65-F5344CB8AC3E}">
        <p14:creationId xmlns:p14="http://schemas.microsoft.com/office/powerpoint/2010/main" val="26203317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ser_Triangulation_adht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91" y="164834"/>
            <a:ext cx="7329746" cy="5806533"/>
          </a:xfrm>
          <a:prstGeom prst="rect">
            <a:avLst/>
          </a:prstGeom>
        </p:spPr>
      </p:pic>
      <p:sp>
        <p:nvSpPr>
          <p:cNvPr id="3" name="TextBox 2"/>
          <p:cNvSpPr txBox="1"/>
          <p:nvPr/>
        </p:nvSpPr>
        <p:spPr>
          <a:xfrm>
            <a:off x="3315343" y="5971367"/>
            <a:ext cx="5563837" cy="646331"/>
          </a:xfrm>
          <a:prstGeom prst="rect">
            <a:avLst/>
          </a:prstGeom>
          <a:noFill/>
        </p:spPr>
        <p:txBody>
          <a:bodyPr wrap="square" rtlCol="0">
            <a:spAutoFit/>
          </a:bodyPr>
          <a:lstStyle/>
          <a:p>
            <a:r>
              <a:rPr lang="en-US" sz="1200" i="1" dirty="0"/>
              <a:t>Diagram from Ian Wright, at https://www.engineering.com/AdvancedManufacturing/ArticleID/12390/Quality-Basics-How-Does-3D-Laser-Scanning-Work.aspx</a:t>
            </a:r>
          </a:p>
        </p:txBody>
      </p:sp>
    </p:spTree>
    <p:extLst>
      <p:ext uri="{BB962C8B-B14F-4D97-AF65-F5344CB8AC3E}">
        <p14:creationId xmlns:p14="http://schemas.microsoft.com/office/powerpoint/2010/main" val="1429752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18955"/>
            <a:ext cx="6508377" cy="644630"/>
          </a:xfrm>
        </p:spPr>
        <p:txBody>
          <a:bodyPr/>
          <a:lstStyle/>
          <a:p>
            <a:r>
              <a:rPr lang="en-US" dirty="0"/>
              <a:t>Point Clouds</a:t>
            </a:r>
          </a:p>
        </p:txBody>
      </p:sp>
      <p:sp>
        <p:nvSpPr>
          <p:cNvPr id="3" name="TextBox 2"/>
          <p:cNvSpPr txBox="1"/>
          <p:nvPr/>
        </p:nvSpPr>
        <p:spPr>
          <a:xfrm>
            <a:off x="457199" y="1762011"/>
            <a:ext cx="7624984" cy="4330417"/>
          </a:xfrm>
          <a:prstGeom prst="rect">
            <a:avLst/>
          </a:prstGeom>
          <a:noFill/>
        </p:spPr>
        <p:txBody>
          <a:bodyPr wrap="square" rtlCol="0">
            <a:spAutoFit/>
          </a:bodyPr>
          <a:lstStyle/>
          <a:p>
            <a:pPr>
              <a:lnSpc>
                <a:spcPct val="130000"/>
              </a:lnSpc>
              <a:buClr>
                <a:schemeClr val="accent1"/>
              </a:buClr>
            </a:pPr>
            <a:r>
              <a:rPr lang="en-US" dirty="0"/>
              <a:t>Once you’ve scanned the item, you’ve basically created a data set. This means that:</a:t>
            </a:r>
          </a:p>
          <a:p>
            <a:pPr marL="285750" indent="-285750">
              <a:lnSpc>
                <a:spcPct val="130000"/>
              </a:lnSpc>
              <a:buClr>
                <a:schemeClr val="accent1"/>
              </a:buClr>
              <a:buFont typeface="Arial"/>
              <a:buChar char="•"/>
            </a:pPr>
            <a:r>
              <a:rPr lang="en-US" dirty="0"/>
              <a:t>You’ve got data points that are set in a coordinate system (usually the familiar X, Y, Z Cartesian system). This is called a Point Cloud!</a:t>
            </a:r>
          </a:p>
          <a:p>
            <a:pPr marL="285750" indent="-285750">
              <a:lnSpc>
                <a:spcPct val="130000"/>
              </a:lnSpc>
              <a:buClr>
                <a:schemeClr val="accent1"/>
              </a:buClr>
              <a:buFont typeface="Arial"/>
              <a:buChar char="•"/>
            </a:pPr>
            <a:r>
              <a:rPr lang="en-US" dirty="0"/>
              <a:t>This data is then merged together and processed using software made specifically for 3D scanners</a:t>
            </a:r>
          </a:p>
          <a:p>
            <a:pPr marL="285750" indent="-285750">
              <a:lnSpc>
                <a:spcPct val="130000"/>
              </a:lnSpc>
              <a:buClr>
                <a:schemeClr val="accent1"/>
              </a:buClr>
              <a:buFont typeface="Arial"/>
              <a:buChar char="•"/>
            </a:pPr>
            <a:r>
              <a:rPr lang="en-US" dirty="0"/>
              <a:t>The data can be exported as an STL (Stereolithography or Standard Tessellation Language file) or changed to a NURBS (Non-Uniform Rational B-Spline) file, which is better for editing in a CAD program</a:t>
            </a:r>
          </a:p>
          <a:p>
            <a:pPr marL="285750" indent="-285750">
              <a:buFont typeface="Arial"/>
              <a:buChar char="•"/>
            </a:pPr>
            <a:endParaRPr lang="en-US" dirty="0"/>
          </a:p>
        </p:txBody>
      </p:sp>
    </p:spTree>
    <p:extLst>
      <p:ext uri="{BB962C8B-B14F-4D97-AF65-F5344CB8AC3E}">
        <p14:creationId xmlns:p14="http://schemas.microsoft.com/office/powerpoint/2010/main" val="6408901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diohead_House_of_Cards_bn0kj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90" y="2114060"/>
            <a:ext cx="8687934" cy="2429906"/>
          </a:xfrm>
          <a:prstGeom prst="rect">
            <a:avLst/>
          </a:prstGeom>
        </p:spPr>
      </p:pic>
      <p:sp>
        <p:nvSpPr>
          <p:cNvPr id="3" name="TextBox 2"/>
          <p:cNvSpPr txBox="1"/>
          <p:nvPr/>
        </p:nvSpPr>
        <p:spPr>
          <a:xfrm>
            <a:off x="463625" y="1531838"/>
            <a:ext cx="4064071" cy="369332"/>
          </a:xfrm>
          <a:prstGeom prst="rect">
            <a:avLst/>
          </a:prstGeom>
          <a:noFill/>
        </p:spPr>
        <p:txBody>
          <a:bodyPr wrap="none" rtlCol="0">
            <a:spAutoFit/>
          </a:bodyPr>
          <a:lstStyle/>
          <a:p>
            <a:r>
              <a:rPr lang="en-US"/>
              <a:t>This is what a point cloud looks like: </a:t>
            </a:r>
          </a:p>
        </p:txBody>
      </p:sp>
      <p:sp>
        <p:nvSpPr>
          <p:cNvPr id="4" name="TextBox 3"/>
          <p:cNvSpPr txBox="1"/>
          <p:nvPr/>
        </p:nvSpPr>
        <p:spPr>
          <a:xfrm>
            <a:off x="3315343" y="5971367"/>
            <a:ext cx="5563837" cy="646331"/>
          </a:xfrm>
          <a:prstGeom prst="rect">
            <a:avLst/>
          </a:prstGeom>
          <a:noFill/>
        </p:spPr>
        <p:txBody>
          <a:bodyPr wrap="square" rtlCol="0">
            <a:spAutoFit/>
          </a:bodyPr>
          <a:lstStyle/>
          <a:p>
            <a:r>
              <a:rPr lang="en-US" sz="1200" i="1" dirty="0"/>
              <a:t>Diagram from Ian Wright, at https://www.engineering.com/AdvancedManufacturing/ArticleID/12390/Quality-Basics-How-Does-3D-Laser-Scanning-Work.aspx</a:t>
            </a:r>
          </a:p>
        </p:txBody>
      </p:sp>
    </p:spTree>
    <p:extLst>
      <p:ext uri="{BB962C8B-B14F-4D97-AF65-F5344CB8AC3E}">
        <p14:creationId xmlns:p14="http://schemas.microsoft.com/office/powerpoint/2010/main" val="323997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958" y="2527278"/>
            <a:ext cx="8649498" cy="646331"/>
          </a:xfrm>
          <a:prstGeom prst="rect">
            <a:avLst/>
          </a:prstGeom>
          <a:noFill/>
        </p:spPr>
        <p:txBody>
          <a:bodyPr wrap="none" rtlCol="0">
            <a:spAutoFit/>
          </a:bodyPr>
          <a:lstStyle/>
          <a:p>
            <a:r>
              <a:rPr lang="en-US" sz="3600" dirty="0"/>
              <a:t>This Process Can Either be Handheld…</a:t>
            </a:r>
          </a:p>
        </p:txBody>
      </p:sp>
    </p:spTree>
    <p:extLst>
      <p:ext uri="{BB962C8B-B14F-4D97-AF65-F5344CB8AC3E}">
        <p14:creationId xmlns:p14="http://schemas.microsoft.com/office/powerpoint/2010/main" val="31033079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ted-3d-scanning-artec-spid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1" y="864657"/>
            <a:ext cx="7436555" cy="5019675"/>
          </a:xfrm>
          <a:prstGeom prst="rect">
            <a:avLst/>
          </a:prstGeom>
        </p:spPr>
      </p:pic>
      <p:sp>
        <p:nvSpPr>
          <p:cNvPr id="3" name="TextBox 2"/>
          <p:cNvSpPr txBox="1"/>
          <p:nvPr/>
        </p:nvSpPr>
        <p:spPr>
          <a:xfrm>
            <a:off x="889001" y="6217641"/>
            <a:ext cx="7436555" cy="261610"/>
          </a:xfrm>
          <a:prstGeom prst="rect">
            <a:avLst/>
          </a:prstGeom>
          <a:noFill/>
        </p:spPr>
        <p:txBody>
          <a:bodyPr wrap="square" rtlCol="0">
            <a:spAutoFit/>
          </a:bodyPr>
          <a:lstStyle/>
          <a:p>
            <a:r>
              <a:rPr lang="en-US" sz="1100" i="1" dirty="0"/>
              <a:t>Image courtesy of Darryl Motley at https://gomeasure3d.com/blog/stationary-or-handheld-3d-scanner/ </a:t>
            </a:r>
          </a:p>
        </p:txBody>
      </p:sp>
    </p:spTree>
    <p:extLst>
      <p:ext uri="{BB962C8B-B14F-4D97-AF65-F5344CB8AC3E}">
        <p14:creationId xmlns:p14="http://schemas.microsoft.com/office/powerpoint/2010/main" val="2154808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7666" y="2892777"/>
            <a:ext cx="3550446" cy="646331"/>
          </a:xfrm>
          <a:prstGeom prst="rect">
            <a:avLst/>
          </a:prstGeom>
          <a:noFill/>
        </p:spPr>
        <p:txBody>
          <a:bodyPr wrap="none" rtlCol="0">
            <a:spAutoFit/>
          </a:bodyPr>
          <a:lstStyle/>
          <a:p>
            <a:r>
              <a:rPr lang="en-US" sz="3600" dirty="0"/>
              <a:t>Or Stationary…</a:t>
            </a:r>
          </a:p>
        </p:txBody>
      </p:sp>
    </p:spTree>
    <p:extLst>
      <p:ext uri="{BB962C8B-B14F-4D97-AF65-F5344CB8AC3E}">
        <p14:creationId xmlns:p14="http://schemas.microsoft.com/office/powerpoint/2010/main" val="11504765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ted-gif-scanning-dent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63" y="443563"/>
            <a:ext cx="8141688" cy="5292097"/>
          </a:xfrm>
          <a:prstGeom prst="rect">
            <a:avLst/>
          </a:prstGeom>
        </p:spPr>
      </p:pic>
      <p:sp>
        <p:nvSpPr>
          <p:cNvPr id="3" name="TextBox 2"/>
          <p:cNvSpPr txBox="1"/>
          <p:nvPr/>
        </p:nvSpPr>
        <p:spPr>
          <a:xfrm>
            <a:off x="346379" y="6086836"/>
            <a:ext cx="8544022" cy="261610"/>
          </a:xfrm>
          <a:prstGeom prst="rect">
            <a:avLst/>
          </a:prstGeom>
          <a:noFill/>
        </p:spPr>
        <p:txBody>
          <a:bodyPr wrap="square" rtlCol="0">
            <a:spAutoFit/>
          </a:bodyPr>
          <a:lstStyle/>
          <a:p>
            <a:r>
              <a:rPr lang="en-US" sz="1100" i="1" dirty="0"/>
              <a:t>Image courtesy of Darryl Motley at https://gomeasure3d.com/blog/stationary-or-handheld-3d-scanner/ </a:t>
            </a:r>
          </a:p>
        </p:txBody>
      </p:sp>
    </p:spTree>
    <p:extLst>
      <p:ext uri="{BB962C8B-B14F-4D97-AF65-F5344CB8AC3E}">
        <p14:creationId xmlns:p14="http://schemas.microsoft.com/office/powerpoint/2010/main" val="37442007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185</TotalTime>
  <Words>1626</Words>
  <Application>Microsoft Macintosh PowerPoint</Application>
  <PresentationFormat>On-screen Show (4:3)</PresentationFormat>
  <Paragraphs>117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Plaza</vt:lpstr>
      <vt:lpstr>3D Scanning In Archives</vt:lpstr>
      <vt:lpstr>How Does 3D Scanning Work?</vt:lpstr>
      <vt:lpstr>PowerPoint Presentation</vt:lpstr>
      <vt:lpstr>Point Clouds</vt:lpstr>
      <vt:lpstr>PowerPoint Presentation</vt:lpstr>
      <vt:lpstr>PowerPoint Presentation</vt:lpstr>
      <vt:lpstr>PowerPoint Presentation</vt:lpstr>
      <vt:lpstr>PowerPoint Presentation</vt:lpstr>
      <vt:lpstr>PowerPoint Presentation</vt:lpstr>
      <vt:lpstr>So Which is Better?</vt:lpstr>
      <vt:lpstr>How can this be used in archives or special collections?</vt:lpstr>
      <vt:lpstr>Drawbacks of 3D Scanning</vt:lpstr>
      <vt:lpstr>3D Scanning at the UNT Libraries</vt:lpstr>
      <vt:lpstr>PowerPoint Presentation</vt:lpstr>
      <vt:lpstr>PowerPoint Presentation</vt:lpstr>
      <vt:lpstr>PowerPoint Presentation</vt:lpstr>
      <vt:lpstr>PowerPoint Presentation</vt:lpstr>
      <vt:lpstr>For the Public Good</vt:lpstr>
      <vt:lpstr>3D Scanning at the Smithsonian Institute </vt:lpstr>
      <vt:lpstr>PowerPoint Presentation</vt:lpstr>
      <vt:lpstr>Why GLAM Institutions Should Pay Attention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Scanning In Archives</dc:title>
  <dc:creator>Katie Wolf</dc:creator>
  <cp:lastModifiedBy>Katie Wolf</cp:lastModifiedBy>
  <cp:revision>15</cp:revision>
  <dcterms:created xsi:type="dcterms:W3CDTF">2017-11-27T05:18:32Z</dcterms:created>
  <dcterms:modified xsi:type="dcterms:W3CDTF">2017-11-27T18:20:23Z</dcterms:modified>
</cp:coreProperties>
</file>