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handoutMasterIdLst>
    <p:handoutMasterId r:id="rId26"/>
  </p:handoutMasterIdLst>
  <p:sldIdLst>
    <p:sldId id="256" r:id="rId2"/>
    <p:sldId id="310" r:id="rId3"/>
    <p:sldId id="261" r:id="rId4"/>
    <p:sldId id="292" r:id="rId5"/>
    <p:sldId id="294" r:id="rId6"/>
    <p:sldId id="287" r:id="rId7"/>
    <p:sldId id="291" r:id="rId8"/>
    <p:sldId id="285" r:id="rId9"/>
    <p:sldId id="290" r:id="rId10"/>
    <p:sldId id="288" r:id="rId11"/>
    <p:sldId id="300" r:id="rId12"/>
    <p:sldId id="296" r:id="rId13"/>
    <p:sldId id="305" r:id="rId14"/>
    <p:sldId id="306" r:id="rId15"/>
    <p:sldId id="298" r:id="rId16"/>
    <p:sldId id="299" r:id="rId17"/>
    <p:sldId id="301" r:id="rId18"/>
    <p:sldId id="260" r:id="rId19"/>
    <p:sldId id="308" r:id="rId20"/>
    <p:sldId id="311" r:id="rId21"/>
    <p:sldId id="279" r:id="rId22"/>
    <p:sldId id="280" r:id="rId23"/>
    <p:sldId id="30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37A704-2076-4EC6-A51B-5B715910B9D0}">
  <a:tblStyle styleId="{6137A704-2076-4EC6-A51B-5B715910B9D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45753"/>
  </p:normalViewPr>
  <p:slideViewPr>
    <p:cSldViewPr snapToGrid="0" snapToObjects="1">
      <p:cViewPr varScale="1">
        <p:scale>
          <a:sx n="60" d="100"/>
          <a:sy n="60" d="100"/>
        </p:scale>
        <p:origin x="2656" y="16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3EAE2-B93F-9440-8ABE-073025F46694}" type="datetimeFigureOut">
              <a:rPr lang="en-US" smtClean="0"/>
              <a:t>5/12/17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8E56A3-2C30-2645-A2CD-DC6D4C2FF1EB}" type="slidenum">
              <a:rPr lang="en-US" smtClean="0"/>
              <a:t>‹#›</a:t>
            </a:fld>
            <a:endParaRPr lang="en-US"/>
          </a:p>
        </p:txBody>
      </p:sp>
    </p:spTree>
    <p:extLst>
      <p:ext uri="{BB962C8B-B14F-4D97-AF65-F5344CB8AC3E}">
        <p14:creationId xmlns:p14="http://schemas.microsoft.com/office/powerpoint/2010/main" val="2047253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7213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Today, I’d like to talk about Building a 21</a:t>
            </a:r>
            <a:r>
              <a:rPr lang="en-US" baseline="30000" dirty="0" smtClean="0"/>
              <a:t>st</a:t>
            </a:r>
            <a:r>
              <a:rPr lang="en-US" dirty="0" smtClean="0"/>
              <a:t> Century Public Library. I will focus on examples of libraries in the US built</a:t>
            </a:r>
            <a:r>
              <a:rPr lang="en-US" baseline="0" dirty="0" smtClean="0"/>
              <a:t> since 2004 and how the design of space meets people’s needs. With that in mind</a:t>
            </a:r>
            <a:r>
              <a:rPr lang="is-IS" baseline="0" dirty="0" smtClean="0"/>
              <a:t>…</a:t>
            </a:r>
            <a:endParaRPr dirty="0"/>
          </a:p>
        </p:txBody>
      </p:sp>
    </p:spTree>
    <p:extLst>
      <p:ext uri="{BB962C8B-B14F-4D97-AF65-F5344CB8AC3E}">
        <p14:creationId xmlns:p14="http://schemas.microsoft.com/office/powerpoint/2010/main" val="102709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buildings create new spaces more conducive to how libraries are actually being used now and what people say they want from their libraries? Let’s look at some examples. </a:t>
            </a:r>
          </a:p>
        </p:txBody>
      </p:sp>
    </p:spTree>
    <p:extLst>
      <p:ext uri="{BB962C8B-B14F-4D97-AF65-F5344CB8AC3E}">
        <p14:creationId xmlns:p14="http://schemas.microsoft.com/office/powerpoint/2010/main" val="90873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smtClean="0"/>
              <a:t>The Seattle Central Library was built in 2004.</a:t>
            </a:r>
          </a:p>
        </p:txBody>
      </p:sp>
    </p:spTree>
    <p:extLst>
      <p:ext uri="{BB962C8B-B14F-4D97-AF65-F5344CB8AC3E}">
        <p14:creationId xmlns:p14="http://schemas.microsoft.com/office/powerpoint/2010/main" val="7381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Received</a:t>
            </a:r>
            <a:r>
              <a:rPr lang="en-US" baseline="0" dirty="0" smtClean="0"/>
              <a:t> a huge amount of media attention, became an icon of the city, and marked a new way of thinking about how to build a library for the 21</a:t>
            </a:r>
            <a:r>
              <a:rPr lang="en-US" baseline="30000" dirty="0" smtClean="0"/>
              <a:t>st</a:t>
            </a:r>
            <a:r>
              <a:rPr lang="en-US" baseline="0" dirty="0" smtClean="0"/>
              <a:t> century.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was revolutionary in 2 ways: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First, they designed for </a:t>
            </a:r>
            <a:r>
              <a:rPr lang="en-US" b="1" baseline="0" dirty="0" smtClean="0"/>
              <a:t>all </a:t>
            </a:r>
            <a:r>
              <a:rPr lang="en-US" baseline="0" dirty="0" smtClean="0"/>
              <a:t>media – not just books</a:t>
            </a:r>
          </a:p>
        </p:txBody>
      </p:sp>
    </p:spTree>
    <p:extLst>
      <p:ext uri="{BB962C8B-B14F-4D97-AF65-F5344CB8AC3E}">
        <p14:creationId xmlns:p14="http://schemas.microsoft.com/office/powerpoint/2010/main" val="171874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way it was revolutionary was in the </a:t>
            </a:r>
            <a:r>
              <a:rPr lang="en-US" b="1" baseline="0" dirty="0" smtClean="0"/>
              <a:t>flexibility of space</a:t>
            </a:r>
            <a:r>
              <a:rPr lang="en-US" baseline="0" dirty="0" smtClean="0"/>
              <a:t>. Libraries that had been built in the late 1990s – in places like </a:t>
            </a:r>
            <a:r>
              <a:rPr lang="en-US" sz="1100" kern="1200" dirty="0" smtClean="0">
                <a:solidFill>
                  <a:schemeClr val="tx1"/>
                </a:solidFill>
                <a:latin typeface="+mn-lt"/>
                <a:ea typeface="+mn-ea"/>
                <a:cs typeface="+mn-cs"/>
              </a:rPr>
              <a:t>San Francisco, Denver, and Phoenix - </a:t>
            </a:r>
            <a:r>
              <a:rPr lang="en-US" baseline="0" dirty="0" smtClean="0"/>
              <a:t>used a plan where any activity could happen in any space of the library – supposed to be flexible, but in reality just kept adding materials and encroaching on public space. The program at Seattle created dedicated spaces emphasizing public space as important – they had the i</a:t>
            </a:r>
            <a:r>
              <a:rPr lang="en-US" dirty="0" smtClean="0"/>
              <a:t>dea of creating</a:t>
            </a:r>
            <a:r>
              <a:rPr lang="en-US" baseline="0" dirty="0" smtClean="0"/>
              <a:t> a</a:t>
            </a:r>
            <a:r>
              <a:rPr lang="en-US" dirty="0" smtClean="0"/>
              <a:t> </a:t>
            </a:r>
            <a:r>
              <a:rPr lang="en-US" b="1" dirty="0" smtClean="0"/>
              <a:t>living room </a:t>
            </a:r>
            <a:r>
              <a:rPr lang="en-US" b="0" dirty="0" smtClean="0"/>
              <a:t>within the library</a:t>
            </a:r>
            <a:r>
              <a:rPr lang="en-US" b="0" baseline="0" dirty="0" smtClean="0"/>
              <a:t> – a space where people could just hang out, relax, read, and converse. </a:t>
            </a:r>
            <a:endParaRPr lang="en-US" dirty="0" smtClean="0"/>
          </a:p>
          <a:p>
            <a:pPr lvl="0">
              <a:spcBef>
                <a:spcPts val="0"/>
              </a:spcBef>
              <a:buNone/>
            </a:pPr>
            <a:endParaRPr dirty="0"/>
          </a:p>
        </p:txBody>
      </p:sp>
    </p:spTree>
    <p:extLst>
      <p:ext uri="{BB962C8B-B14F-4D97-AF65-F5344CB8AC3E}">
        <p14:creationId xmlns:p14="http://schemas.microsoft.com/office/powerpoint/2010/main" val="24323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library was feeling overwhelmed by the proliferation of books plus new media, and the architects addressed this by looking at the collections and services at the library – they were all disparate, they couldn’t really see what they had, so the architects grouped them together into 5 programs or functions – this made plenty of space for the books, plus the additional services the library wanted to provide. They have what they call the mixing chamber, which is where reference is located and there are 120 computer stations. What you see in this picture is “The Book Spiral” – a continuous shelving unit – “parking garage of books” for nonfiction. Dewey Decimal numbers are painted on the floor to help with navigation.</a:t>
            </a:r>
            <a:endParaRPr lang="en-US" dirty="0" smtClean="0"/>
          </a:p>
          <a:p>
            <a:pPr lvl="0">
              <a:spcBef>
                <a:spcPts val="0"/>
              </a:spcBef>
              <a:buNone/>
            </a:pPr>
            <a:endParaRPr dirty="0"/>
          </a:p>
        </p:txBody>
      </p:sp>
    </p:spTree>
    <p:extLst>
      <p:ext uri="{BB962C8B-B14F-4D97-AF65-F5344CB8AC3E}">
        <p14:creationId xmlns:p14="http://schemas.microsoft.com/office/powerpoint/2010/main" val="173188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100" kern="1200" dirty="0" smtClean="0">
              <a:solidFill>
                <a:schemeClr val="tx1"/>
              </a:solidFill>
              <a:effectLst/>
              <a:latin typeface="+mn-lt"/>
              <a:ea typeface="+mn-ea"/>
              <a:cs typeface="+mn-cs"/>
            </a:endParaRPr>
          </a:p>
          <a:p>
            <a:pPr lvl="0">
              <a:spcBef>
                <a:spcPts val="0"/>
              </a:spcBef>
              <a:buNone/>
            </a:pPr>
            <a:r>
              <a:rPr lang="en-US" dirty="0" smtClean="0"/>
              <a:t>The next example, McAllen Public Library in Texas is a</a:t>
            </a:r>
            <a:r>
              <a:rPr lang="en-US" baseline="0" dirty="0" smtClean="0"/>
              <a:t> suburban community on the Rio Grande river, very close to the border with Mexico. </a:t>
            </a:r>
            <a:endParaRPr dirty="0"/>
          </a:p>
        </p:txBody>
      </p:sp>
    </p:spTree>
    <p:extLst>
      <p:ext uri="{BB962C8B-B14F-4D97-AF65-F5344CB8AC3E}">
        <p14:creationId xmlns:p14="http://schemas.microsoft.com/office/powerpoint/2010/main" val="191755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 interesting case. They </a:t>
            </a:r>
            <a:r>
              <a:rPr lang="en-US" sz="1100" kern="1200" baseline="0" dirty="0" smtClean="0">
                <a:solidFill>
                  <a:schemeClr val="tx1"/>
                </a:solidFill>
                <a:effectLst/>
                <a:latin typeface="+mn-lt"/>
                <a:ea typeface="+mn-ea"/>
                <a:cs typeface="+mn-cs"/>
              </a:rPr>
              <a:t>t</a:t>
            </a:r>
            <a:r>
              <a:rPr lang="en-US" sz="1100" kern="1200" dirty="0" smtClean="0">
                <a:solidFill>
                  <a:schemeClr val="tx1"/>
                </a:solidFill>
                <a:effectLst/>
                <a:latin typeface="+mn-lt"/>
                <a:ea typeface="+mn-ea"/>
                <a:cs typeface="+mn-cs"/>
              </a:rPr>
              <a:t>ook an abandoned Wal-Mart store and converted it into a library.</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baseline="0" dirty="0" smtClean="0">
                <a:solidFill>
                  <a:schemeClr val="tx1"/>
                </a:solidFill>
                <a:effectLst/>
                <a:latin typeface="+mn-lt"/>
                <a:ea typeface="+mn-ea"/>
                <a:cs typeface="+mn-cs"/>
              </a:rPr>
              <a:t>They aimed to create a community gathering place but the challenge was creating intimate spaces within this enormous warehouse.</a:t>
            </a: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So they broke up the space into different areas – fiction, nonfiction, children’s – using distinct colors and labelling the sections with large signs – written in both English and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They wanted  the spaces to be flexible for the future – resources can’t anticipate using now, so that idea of flexibility from Seattle we see present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Previous space was dark, cramped, had limited seating. Now, the space is very light and airy with skylights. There is a quiet room, computer lab, a café, 30 small rooms for meetings or studying, an auditorium, and electronic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The redesign</a:t>
            </a:r>
            <a:r>
              <a:rPr lang="en-US" sz="1100" b="0" i="0" kern="1200" baseline="0" dirty="0" smtClean="0">
                <a:solidFill>
                  <a:schemeClr val="tx1"/>
                </a:solidFill>
                <a:effectLst/>
                <a:latin typeface="+mn-lt"/>
                <a:ea typeface="+mn-ea"/>
                <a:cs typeface="+mn-cs"/>
              </a:rPr>
              <a:t> was extremely e</a:t>
            </a:r>
            <a:r>
              <a:rPr lang="en-US" sz="1100" b="0" i="0" kern="1200" dirty="0" smtClean="0">
                <a:solidFill>
                  <a:schemeClr val="tx1"/>
                </a:solidFill>
                <a:effectLst/>
                <a:latin typeface="+mn-lt"/>
                <a:ea typeface="+mn-ea"/>
                <a:cs typeface="+mn-cs"/>
              </a:rPr>
              <a:t>ffective for this community. The number of patrons</a:t>
            </a:r>
            <a:r>
              <a:rPr lang="en-US" sz="1100" b="0" i="0" kern="1200" baseline="0" dirty="0" smtClean="0">
                <a:solidFill>
                  <a:schemeClr val="tx1"/>
                </a:solidFill>
                <a:effectLst/>
                <a:latin typeface="+mn-lt"/>
                <a:ea typeface="+mn-ea"/>
                <a:cs typeface="+mn-cs"/>
              </a:rPr>
              <a:t> more than doubled from the old building from 28,000 to 62,000 (NY Times). </a:t>
            </a:r>
            <a:endParaRPr dirty="0"/>
          </a:p>
        </p:txBody>
      </p:sp>
    </p:spTree>
    <p:extLst>
      <p:ext uri="{BB962C8B-B14F-4D97-AF65-F5344CB8AC3E}">
        <p14:creationId xmlns:p14="http://schemas.microsoft.com/office/powerpoint/2010/main" val="141335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Moving on to Anacostia Public Library, this is a neighborhood branch</a:t>
            </a:r>
            <a:r>
              <a:rPr lang="en-US" sz="1100" kern="1200" baseline="0" dirty="0" smtClean="0">
                <a:solidFill>
                  <a:schemeClr val="tx1"/>
                </a:solidFill>
                <a:effectLst/>
                <a:latin typeface="+mn-lt"/>
                <a:ea typeface="+mn-ea"/>
                <a:cs typeface="+mn-cs"/>
              </a:rPr>
              <a:t> of the Washington DC Public Library.</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5184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Anacostia </a:t>
            </a:r>
            <a:r>
              <a:rPr lang="en-US" sz="1100" kern="1200" baseline="0" dirty="0" smtClean="0">
                <a:solidFill>
                  <a:schemeClr val="tx1"/>
                </a:solidFill>
                <a:effectLst/>
                <a:latin typeface="+mn-lt"/>
                <a:ea typeface="+mn-ea"/>
                <a:cs typeface="+mn-cs"/>
              </a:rPr>
              <a:t>is a r</a:t>
            </a:r>
            <a:r>
              <a:rPr lang="en-US" sz="1100" kern="1200" dirty="0" smtClean="0">
                <a:solidFill>
                  <a:schemeClr val="tx1"/>
                </a:solidFill>
                <a:effectLst/>
                <a:latin typeface="+mn-lt"/>
                <a:ea typeface="+mn-ea"/>
                <a:cs typeface="+mn-cs"/>
              </a:rPr>
              <a:t>esidential</a:t>
            </a:r>
            <a:r>
              <a:rPr lang="en-US" sz="1100" kern="1200" baseline="0" dirty="0" smtClean="0">
                <a:solidFill>
                  <a:schemeClr val="tx1"/>
                </a:solidFill>
                <a:effectLst/>
                <a:latin typeface="+mn-lt"/>
                <a:ea typeface="+mn-ea"/>
                <a:cs typeface="+mn-cs"/>
              </a:rPr>
              <a:t> area with a lot of families. It’s a majority African American community and largely lower income. They used to have a library in the neighborhood, but it was torn down in the 1990s. So when the city launched this building project, their a</a:t>
            </a:r>
            <a:r>
              <a:rPr lang="en-US" sz="1100" kern="1200" dirty="0" smtClean="0">
                <a:solidFill>
                  <a:schemeClr val="tx1"/>
                </a:solidFill>
                <a:effectLst/>
                <a:latin typeface="+mn-lt"/>
                <a:ea typeface="+mn-ea"/>
                <a:cs typeface="+mn-cs"/>
              </a:rPr>
              <a:t>im was to restore community pride and promote economic development. </a:t>
            </a:r>
            <a:r>
              <a:rPr lang="en-US" sz="1100" kern="1200" baseline="0" dirty="0" smtClean="0">
                <a:solidFill>
                  <a:schemeClr val="tx1"/>
                </a:solidFill>
                <a:effectLst/>
                <a:latin typeface="+mn-lt"/>
                <a:ea typeface="+mn-ea"/>
                <a:cs typeface="+mn-cs"/>
              </a:rPr>
              <a:t>Community decided they wanted to put children at the forefront of the library – children’s area is first area when enter the library.</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Lots of seating, reading room, public meeting rooms, separate teen area</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Outdoor space very important – have large plaza for people to gather in, glass on all sides of the building to make inviting to people walking by to come in (Howard &amp; Hill, 2017)</a:t>
            </a:r>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162861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example is from Chattanooga Public Library. On a very small budget, they t</a:t>
            </a:r>
            <a:r>
              <a:rPr lang="en-US" dirty="0" smtClean="0"/>
              <a:t>ransformed attic storage space into incubator for artist projects, workshops, zine library, entrepreneur networking events.</a:t>
            </a:r>
            <a:r>
              <a:rPr lang="en-US" baseline="0" dirty="0" smtClean="0"/>
              <a:t> Completely flexible space, all furniture on castors. Chattanooga as a city has an emphasis on civic engagement. Library wanted to create a space for cultural production, a resource for tools to make things that could improve the community. Makerspace, 3D printer, a loom, sewing machines, power tools. They also emphasize entrepreneurship – wanted to create “equitable economic development.” Take the cool factor out of these types of events and make more accessible. Inviting people in to use the space how they wanted and giving them the skills training and tools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(Howard &amp; Hill, 2017)</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05936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I’d like to begin by introducing the concept of the ”third place,” which is driving current discussions about public library design. This idea comes from Richard Oldenburg. He explains</a:t>
            </a:r>
            <a:r>
              <a:rPr lang="en-US" sz="1100" kern="1200" baseline="0" dirty="0" smtClean="0">
                <a:solidFill>
                  <a:schemeClr val="tx1"/>
                </a:solidFill>
                <a:effectLst/>
                <a:latin typeface="+mn-lt"/>
                <a:ea typeface="+mn-ea"/>
                <a:cs typeface="+mn-cs"/>
              </a:rPr>
              <a:t> that </a:t>
            </a:r>
            <a:r>
              <a:rPr lang="en-US" sz="1100" kern="1200" dirty="0" smtClean="0">
                <a:solidFill>
                  <a:schemeClr val="tx1"/>
                </a:solidFill>
                <a:effectLst/>
                <a:latin typeface="+mn-lt"/>
                <a:ea typeface="+mn-ea"/>
                <a:cs typeface="+mn-cs"/>
              </a:rPr>
              <a:t>1</a:t>
            </a:r>
            <a:r>
              <a:rPr lang="en-US" sz="1100" kern="1200" baseline="30000" dirty="0" smtClean="0">
                <a:solidFill>
                  <a:schemeClr val="tx1"/>
                </a:solidFill>
                <a:effectLst/>
                <a:latin typeface="+mn-lt"/>
                <a:ea typeface="+mn-ea"/>
                <a:cs typeface="+mn-cs"/>
              </a:rPr>
              <a:t>st</a:t>
            </a:r>
            <a:r>
              <a:rPr lang="en-US" sz="1100" kern="1200" dirty="0" smtClean="0">
                <a:solidFill>
                  <a:schemeClr val="tx1"/>
                </a:solidFill>
                <a:effectLst/>
                <a:latin typeface="+mn-lt"/>
                <a:ea typeface="+mn-ea"/>
                <a:cs typeface="+mn-cs"/>
              </a:rPr>
              <a:t> place is home. 2nd</a:t>
            </a:r>
            <a:r>
              <a:rPr lang="en-US" sz="1100" kern="1200" baseline="0" dirty="0" smtClean="0">
                <a:solidFill>
                  <a:schemeClr val="tx1"/>
                </a:solidFill>
                <a:effectLst/>
                <a:latin typeface="+mn-lt"/>
                <a:ea typeface="+mn-ea"/>
                <a:cs typeface="+mn-cs"/>
              </a:rPr>
              <a:t> place is work, and 3</a:t>
            </a:r>
            <a:r>
              <a:rPr lang="en-US" sz="1100" kern="1200" baseline="30000" dirty="0" smtClean="0">
                <a:solidFill>
                  <a:schemeClr val="tx1"/>
                </a:solidFill>
                <a:effectLst/>
                <a:latin typeface="+mn-lt"/>
                <a:ea typeface="+mn-ea"/>
                <a:cs typeface="+mn-cs"/>
              </a:rPr>
              <a:t>rd</a:t>
            </a:r>
            <a:r>
              <a:rPr lang="en-US" sz="1100" kern="1200" baseline="0" dirty="0" smtClean="0">
                <a:solidFill>
                  <a:schemeClr val="tx1"/>
                </a:solidFill>
                <a:effectLst/>
                <a:latin typeface="+mn-lt"/>
                <a:ea typeface="+mn-ea"/>
                <a:cs typeface="+mn-cs"/>
              </a:rPr>
              <a:t> place is anywhere people gather casually for conversation – </a:t>
            </a:r>
            <a:r>
              <a:rPr lang="en-US" sz="1100" kern="1200" dirty="0" smtClean="0">
                <a:solidFill>
                  <a:schemeClr val="tx1"/>
                </a:solidFill>
                <a:effectLst/>
                <a:latin typeface="+mn-lt"/>
                <a:ea typeface="+mn-ea"/>
                <a:cs typeface="+mn-cs"/>
              </a:rPr>
              <a:t>these are coffee shops, bars,</a:t>
            </a:r>
            <a:r>
              <a:rPr lang="en-US" sz="1100" kern="1200" baseline="0" dirty="0" smtClean="0">
                <a:solidFill>
                  <a:schemeClr val="tx1"/>
                </a:solidFill>
                <a:effectLst/>
                <a:latin typeface="+mn-lt"/>
                <a:ea typeface="+mn-ea"/>
                <a:cs typeface="+mn-cs"/>
              </a:rPr>
              <a:t> barbershops. </a:t>
            </a:r>
            <a:r>
              <a:rPr lang="en-US" sz="1100" kern="1200" dirty="0" smtClean="0">
                <a:solidFill>
                  <a:schemeClr val="tx1"/>
                </a:solidFill>
                <a:effectLst/>
                <a:latin typeface="+mn-lt"/>
                <a:ea typeface="+mn-ea"/>
                <a:cs typeface="+mn-cs"/>
              </a:rPr>
              <a:t>Oldenburg</a:t>
            </a:r>
            <a:r>
              <a:rPr lang="en-US" sz="1100" kern="1200" baseline="0" dirty="0" smtClean="0">
                <a:solidFill>
                  <a:schemeClr val="tx1"/>
                </a:solidFill>
                <a:effectLst/>
                <a:latin typeface="+mn-lt"/>
                <a:ea typeface="+mn-ea"/>
                <a:cs typeface="+mn-cs"/>
              </a:rPr>
              <a:t> didn’t mention libraries in his original work, but l</a:t>
            </a:r>
            <a:r>
              <a:rPr lang="en-US" sz="1100" kern="1200" dirty="0" smtClean="0">
                <a:solidFill>
                  <a:schemeClr val="tx1"/>
                </a:solidFill>
                <a:effectLst/>
                <a:latin typeface="+mn-lt"/>
                <a:ea typeface="+mn-ea"/>
                <a:cs typeface="+mn-cs"/>
              </a:rPr>
              <a:t>ibraries fit many aspects of third places (</a:t>
            </a:r>
            <a:r>
              <a:rPr lang="en-US" sz="1100" kern="1200" dirty="0" err="1" smtClean="0">
                <a:solidFill>
                  <a:schemeClr val="tx1"/>
                </a:solidFill>
                <a:effectLst/>
                <a:latin typeface="+mn-lt"/>
                <a:ea typeface="+mn-ea"/>
                <a:cs typeface="+mn-cs"/>
              </a:rPr>
              <a:t>Molz</a:t>
            </a:r>
            <a:r>
              <a:rPr lang="en-US" sz="1100" kern="1200" dirty="0" smtClean="0">
                <a:solidFill>
                  <a:schemeClr val="tx1"/>
                </a:solidFill>
                <a:effectLst/>
                <a:latin typeface="+mn-lt"/>
                <a:ea typeface="+mn-ea"/>
                <a:cs typeface="+mn-cs"/>
              </a:rPr>
              <a:t> &amp; Dain, 1999).</a:t>
            </a:r>
            <a:r>
              <a:rPr lang="en-US" sz="1100" kern="1200" baseline="0" dirty="0" smtClean="0">
                <a:solidFill>
                  <a:schemeClr val="tx1"/>
                </a:solidFill>
                <a:effectLst/>
                <a:latin typeface="+mn-lt"/>
                <a:ea typeface="+mn-ea"/>
                <a:cs typeface="+mn-cs"/>
              </a:rPr>
              <a:t> The only one of these criteria that doesn’t really fit the examples I’m going to show today is “physically plain.” Oldenburg was thinking about your neighborhood bar or bowling alley, and all of the library designs I’m going to present except for one, are really striving to be aesthetically beautiful as well as community-oriented.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[But all of his other points apply, and a</a:t>
            </a:r>
            <a:r>
              <a:rPr lang="en-US" sz="1100" kern="1200" dirty="0" smtClean="0">
                <a:solidFill>
                  <a:schemeClr val="tx1"/>
                </a:solidFill>
                <a:effectLst/>
                <a:latin typeface="+mn-lt"/>
                <a:ea typeface="+mn-ea"/>
                <a:cs typeface="+mn-cs"/>
              </a:rPr>
              <a:t>s</a:t>
            </a:r>
            <a:r>
              <a:rPr lang="en-US" sz="1100" kern="1200" baseline="0" dirty="0" smtClean="0">
                <a:solidFill>
                  <a:schemeClr val="tx1"/>
                </a:solidFill>
                <a:effectLst/>
                <a:latin typeface="+mn-lt"/>
                <a:ea typeface="+mn-ea"/>
                <a:cs typeface="+mn-cs"/>
              </a:rPr>
              <a:t> books become less of the central focus of the library and new forms of media are coming in, t</a:t>
            </a:r>
            <a:r>
              <a:rPr lang="en-US" sz="1100" kern="1200" dirty="0" smtClean="0">
                <a:solidFill>
                  <a:schemeClr val="tx1"/>
                </a:solidFill>
                <a:effectLst/>
                <a:latin typeface="+mn-lt"/>
                <a:ea typeface="+mn-ea"/>
                <a:cs typeface="+mn-cs"/>
              </a:rPr>
              <a:t>here is a</a:t>
            </a:r>
            <a:r>
              <a:rPr lang="en-US" sz="1100" kern="1200" baseline="0" dirty="0" smtClean="0">
                <a:solidFill>
                  <a:schemeClr val="tx1"/>
                </a:solidFill>
                <a:effectLst/>
                <a:latin typeface="+mn-lt"/>
                <a:ea typeface="+mn-ea"/>
                <a:cs typeface="+mn-cs"/>
              </a:rPr>
              <a:t> trend in the library world of creating the library as a center for the community for social interaction and civic engagement </a:t>
            </a:r>
            <a:r>
              <a:rPr lang="en-US" sz="1100" kern="1200" dirty="0" smtClean="0">
                <a:solidFill>
                  <a:schemeClr val="tx1"/>
                </a:solidFill>
                <a:effectLst/>
                <a:latin typeface="+mn-lt"/>
                <a:ea typeface="+mn-ea"/>
                <a:cs typeface="+mn-cs"/>
              </a:rPr>
              <a:t>(Feinberg &amp; Keller, 2010).</a:t>
            </a:r>
            <a:r>
              <a:rPr lang="en-US" dirty="0" smtClean="0">
                <a:effectLst/>
              </a:rPr>
              <a:t> ]</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587597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We’ve seen some commonalities of these</a:t>
            </a:r>
            <a:r>
              <a:rPr lang="en-US" sz="1100" kern="1200" baseline="0" dirty="0" smtClean="0">
                <a:solidFill>
                  <a:schemeClr val="tx1"/>
                </a:solidFill>
                <a:effectLst/>
                <a:latin typeface="+mn-lt"/>
                <a:ea typeface="+mn-ea"/>
                <a:cs typeface="+mn-cs"/>
              </a:rPr>
              <a:t> spaces: they focus on the needs of their specific communities:</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In Chattanooga, it’s business development, technology, and education.</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In Anacostia, it was putting the children of the community first.</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In McAllen, it was important to serve immigrants to the US from Mexico.</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And in Seattle, it was about creating public spaces for people to relax, read, and converse - the living room of the library.</a:t>
            </a:r>
          </a:p>
          <a:p>
            <a:endParaRPr lang="en-US" sz="1100" kern="1200" baseline="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I’d like to conclude with one last thought. I have focused my presentation on examples from the US,</a:t>
            </a:r>
            <a:r>
              <a:rPr lang="en-US" sz="1100" kern="1200" baseline="0" dirty="0" smtClean="0">
                <a:solidFill>
                  <a:schemeClr val="tx1"/>
                </a:solidFill>
                <a:effectLst/>
                <a:latin typeface="+mn-lt"/>
                <a:ea typeface="+mn-ea"/>
                <a:cs typeface="+mn-cs"/>
              </a:rPr>
              <a:t> but t</a:t>
            </a:r>
            <a:r>
              <a:rPr lang="en-US" sz="1100" kern="1200" dirty="0" smtClean="0">
                <a:solidFill>
                  <a:schemeClr val="tx1"/>
                </a:solidFill>
                <a:effectLst/>
                <a:latin typeface="+mn-lt"/>
                <a:ea typeface="+mn-ea"/>
                <a:cs typeface="+mn-cs"/>
              </a:rPr>
              <a:t>he International Federation of Library Administrators at a</a:t>
            </a:r>
            <a:r>
              <a:rPr lang="en-US" sz="1100" kern="1200" baseline="0" dirty="0" smtClean="0">
                <a:solidFill>
                  <a:schemeClr val="tx1"/>
                </a:solidFill>
                <a:effectLst/>
                <a:latin typeface="+mn-lt"/>
                <a:ea typeface="+mn-ea"/>
                <a:cs typeface="+mn-cs"/>
              </a:rPr>
              <a:t> conference last year had forum t</a:t>
            </a:r>
            <a:r>
              <a:rPr lang="en-US" sz="1100" kern="1200" dirty="0" smtClean="0">
                <a:solidFill>
                  <a:schemeClr val="tx1"/>
                </a:solidFill>
                <a:effectLst/>
                <a:latin typeface="+mn-lt"/>
                <a:ea typeface="+mn-ea"/>
                <a:cs typeface="+mn-cs"/>
              </a:rPr>
              <a:t>itled “What Comes After the </a:t>
            </a:r>
            <a:r>
              <a:rPr lang="en-US" sz="1100" kern="1200" baseline="0" dirty="0" smtClean="0">
                <a:solidFill>
                  <a:schemeClr val="tx1"/>
                </a:solidFill>
                <a:effectLst/>
                <a:latin typeface="+mn-lt"/>
                <a:ea typeface="+mn-ea"/>
                <a:cs typeface="+mn-cs"/>
              </a:rPr>
              <a:t>Third Place?” If the idea of third place was guiding the principles of building libraries from the early 2000s until now, what’s next? A public library project in Aarhus, Denmark is having a big impact on the design of public libraries. Taking the idea of third place and not just applying it to the existing framework of the library but actively striving to make the library a third place. Aarhus Public Library is part of a cultural center being built with connections to public transportation, outdoor space, performance space, galleries - dubbed the “living room of the city.”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I’m not sure if this idea is really new or goes beyond the idea of third place, but seeing continued emphasis on providing other resources and services beyond the traditional idea of libraries for books to providing community space.</a:t>
            </a:r>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31919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5580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 </a:t>
            </a:r>
          </a:p>
          <a:p>
            <a:pPr lvl="0">
              <a:spcBef>
                <a:spcPts val="0"/>
              </a:spcBef>
              <a:buNone/>
            </a:pPr>
            <a:endParaRPr dirty="0">
              <a:solidFill>
                <a:schemeClr val="tx1"/>
              </a:solidFill>
            </a:endParaRPr>
          </a:p>
        </p:txBody>
      </p:sp>
    </p:spTree>
    <p:extLst>
      <p:ext uri="{BB962C8B-B14F-4D97-AF65-F5344CB8AC3E}">
        <p14:creationId xmlns:p14="http://schemas.microsoft.com/office/powerpoint/2010/main" val="169332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3102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When thinking about the physical design of public library buildings,</a:t>
            </a:r>
            <a:r>
              <a:rPr lang="en-US" sz="1100" kern="1200" baseline="0" dirty="0" smtClean="0">
                <a:solidFill>
                  <a:schemeClr val="tx1"/>
                </a:solidFill>
                <a:effectLst/>
                <a:latin typeface="+mn-lt"/>
                <a:ea typeface="+mn-ea"/>
                <a:cs typeface="+mn-cs"/>
              </a:rPr>
              <a:t> it’s </a:t>
            </a:r>
            <a:r>
              <a:rPr lang="en-US" sz="1100" kern="1200" dirty="0" smtClean="0">
                <a:solidFill>
                  <a:schemeClr val="tx1"/>
                </a:solidFill>
                <a:effectLst/>
                <a:latin typeface="+mn-lt"/>
                <a:ea typeface="+mn-ea"/>
                <a:cs typeface="+mn-cs"/>
              </a:rPr>
              <a:t>really a discussion about values, needs, and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The questions I’d like to address today are: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smtClean="0"/>
              <a:t>How do people feel about their public libraries?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smtClean="0"/>
              <a:t>How do they use them?</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smtClean="0"/>
              <a:t>What</a:t>
            </a:r>
            <a:r>
              <a:rPr lang="en-US" sz="1100" b="0" baseline="0" dirty="0" smtClean="0"/>
              <a:t> do they want from them?</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b="0" baseline="0" dirty="0" smtClean="0"/>
              <a:t>And what’s architecture’s role in all this? </a:t>
            </a:r>
            <a:endParaRPr dirty="0"/>
          </a:p>
        </p:txBody>
      </p:sp>
    </p:spTree>
    <p:extLst>
      <p:ext uri="{BB962C8B-B14F-4D97-AF65-F5344CB8AC3E}">
        <p14:creationId xmlns:p14="http://schemas.microsoft.com/office/powerpoint/2010/main" val="37234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So let’s start</a:t>
            </a:r>
            <a:r>
              <a:rPr lang="en-US" sz="1100" kern="1200" baseline="0" dirty="0" smtClean="0">
                <a:solidFill>
                  <a:schemeClr val="tx1"/>
                </a:solidFill>
                <a:effectLst/>
                <a:latin typeface="+mn-lt"/>
                <a:ea typeface="+mn-ea"/>
                <a:cs typeface="+mn-cs"/>
              </a:rPr>
              <a:t> with how people feel about their public libraries. </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0926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Font typeface="Cabin"/>
              <a:buNone/>
            </a:pPr>
            <a:r>
              <a:rPr lang="en-US" sz="1100" kern="1200" dirty="0" smtClean="0">
                <a:solidFill>
                  <a:schemeClr val="tx1"/>
                </a:solidFill>
                <a:effectLst/>
                <a:latin typeface="+mn-lt"/>
                <a:ea typeface="+mn-ea"/>
                <a:cs typeface="+mn-cs"/>
              </a:rPr>
              <a:t>The Pew Research Center conducted a nationally representative survey of Americans 16 and older and found that 2/3 </a:t>
            </a:r>
            <a:r>
              <a:rPr lang="en-US" sz="1100" kern="1200" dirty="0" smtClean="0">
                <a:solidFill>
                  <a:schemeClr val="tx1"/>
                </a:solidFill>
              </a:rPr>
              <a:t>of people said that closing their local public library would have a major impact on their </a:t>
            </a:r>
            <a:r>
              <a:rPr lang="en-US" sz="1100" dirty="0" smtClean="0">
                <a:solidFill>
                  <a:srgbClr val="000000"/>
                </a:solidFill>
                <a:highlight>
                  <a:srgbClr val="FFFF00"/>
                </a:highlight>
              </a:rPr>
              <a:t>community</a:t>
            </a:r>
            <a:r>
              <a:rPr lang="en-US" sz="1100" kern="1200" dirty="0" smtClean="0">
                <a:solidFill>
                  <a:schemeClr val="tx1"/>
                </a:solidFill>
              </a:rPr>
              <a:t> and 1/3 said that closing their library would have a direct impact on t</a:t>
            </a:r>
            <a:r>
              <a:rPr lang="en-US" sz="1100" dirty="0" smtClean="0">
                <a:solidFill>
                  <a:srgbClr val="000000"/>
                </a:solidFill>
                <a:highlight>
                  <a:srgbClr val="FFFF00"/>
                </a:highlight>
              </a:rPr>
              <a:t>hem and their family</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Women, Latinos, older adults (those 50 and up), and parents</a:t>
            </a:r>
            <a:r>
              <a:rPr lang="en-US" sz="1100" kern="1200" baseline="0" dirty="0" smtClean="0">
                <a:solidFill>
                  <a:schemeClr val="tx1"/>
                </a:solidFill>
                <a:effectLst/>
                <a:latin typeface="+mn-lt"/>
                <a:ea typeface="+mn-ea"/>
                <a:cs typeface="+mn-cs"/>
              </a:rPr>
              <a:t> with young children are even more likely to say that </a:t>
            </a:r>
            <a:r>
              <a:rPr lang="en-US" sz="1100" kern="1200" dirty="0" smtClean="0">
                <a:solidFill>
                  <a:schemeClr val="tx1"/>
                </a:solidFill>
              </a:rPr>
              <a:t>closing their local public library would have a major impact on their </a:t>
            </a:r>
            <a:r>
              <a:rPr lang="en-US" sz="1100" b="1" kern="1200" dirty="0" smtClean="0">
                <a:solidFill>
                  <a:schemeClr val="tx1"/>
                </a:solidFill>
              </a:rPr>
              <a:t>community</a:t>
            </a:r>
            <a:r>
              <a:rPr lang="en-US" sz="1100" kern="1200" dirty="0" smtClean="0">
                <a:solidFill>
                  <a:schemeClr val="tx1"/>
                </a:solidFill>
              </a:rPr>
              <a:t>.</a:t>
            </a:r>
          </a:p>
          <a:p>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47491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dirty="0" smtClean="0"/>
              <a:t>How do people actually use public libraries?</a:t>
            </a:r>
            <a:r>
              <a:rPr lang="en-US" sz="1100" baseline="0" dirty="0" smtClean="0"/>
              <a:t> Because this will help dictate the design.</a:t>
            </a:r>
            <a:endParaRPr lang="en-US" sz="11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439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r>
              <a:rPr lang="en-US" sz="1100" kern="1200" dirty="0" smtClean="0">
                <a:solidFill>
                  <a:schemeClr val="tx1"/>
                </a:solidFill>
                <a:effectLst/>
                <a:latin typeface="+mn-lt"/>
                <a:ea typeface="+mn-ea"/>
                <a:cs typeface="+mn-cs"/>
              </a:rPr>
              <a:t>These results, also from the Pew Study,</a:t>
            </a:r>
            <a:r>
              <a:rPr lang="en-US" sz="1100" kern="1200" baseline="0" dirty="0" smtClean="0">
                <a:solidFill>
                  <a:schemeClr val="tx1"/>
                </a:solidFill>
                <a:effectLst/>
                <a:latin typeface="+mn-lt"/>
                <a:ea typeface="+mn-ea"/>
                <a:cs typeface="+mn-cs"/>
              </a:rPr>
              <a:t> show that a little less than half of Americans have visited the public library in-person in 2015. </a:t>
            </a:r>
          </a:p>
          <a:p>
            <a:pPr lvl="0"/>
            <a:endParaRPr lang="en-US" sz="1100" kern="1200" baseline="0" dirty="0" smtClean="0">
              <a:solidFill>
                <a:schemeClr val="tx1"/>
              </a:solidFill>
              <a:effectLst/>
              <a:latin typeface="+mn-lt"/>
              <a:ea typeface="+mn-ea"/>
              <a:cs typeface="+mn-cs"/>
            </a:endParaRPr>
          </a:p>
          <a:p>
            <a:pPr lvl="0"/>
            <a:r>
              <a:rPr lang="en-US" sz="1100" kern="1200" baseline="0" dirty="0" smtClean="0">
                <a:solidFill>
                  <a:schemeClr val="tx1"/>
                </a:solidFill>
                <a:effectLst/>
                <a:latin typeface="+mn-lt"/>
                <a:ea typeface="+mn-ea"/>
                <a:cs typeface="+mn-cs"/>
              </a:rPr>
              <a:t>Of those who visited, borrowing books was still the most important activity.</a:t>
            </a:r>
          </a:p>
          <a:p>
            <a:pPr lvl="0"/>
            <a:endParaRPr lang="en-US" sz="1100" kern="1200" baseline="0" dirty="0" smtClean="0">
              <a:solidFill>
                <a:schemeClr val="tx1"/>
              </a:solidFill>
              <a:effectLst/>
              <a:latin typeface="+mn-lt"/>
              <a:ea typeface="+mn-ea"/>
              <a:cs typeface="+mn-cs"/>
            </a:endParaRPr>
          </a:p>
          <a:p>
            <a:pPr lvl="0"/>
            <a:r>
              <a:rPr lang="en-US" sz="1100" kern="1200" baseline="0" dirty="0" smtClean="0">
                <a:solidFill>
                  <a:schemeClr val="tx1"/>
                </a:solidFill>
                <a:effectLst/>
                <a:latin typeface="+mn-lt"/>
                <a:ea typeface="+mn-ea"/>
                <a:cs typeface="+mn-cs"/>
              </a:rPr>
              <a:t>A little more than half used the library as a place to sit and read.</a:t>
            </a:r>
          </a:p>
          <a:p>
            <a:pPr lvl="0"/>
            <a:endParaRPr lang="en-US" sz="1100" kern="1200" baseline="0" dirty="0" smtClean="0">
              <a:solidFill>
                <a:schemeClr val="tx1"/>
              </a:solidFill>
              <a:effectLst/>
              <a:latin typeface="+mn-lt"/>
              <a:ea typeface="+mn-ea"/>
              <a:cs typeface="+mn-cs"/>
            </a:endParaRPr>
          </a:p>
          <a:p>
            <a:pPr lvl="0"/>
            <a:r>
              <a:rPr lang="en-US" sz="1100" kern="1200" baseline="0" dirty="0" smtClean="0">
                <a:solidFill>
                  <a:schemeClr val="tx1"/>
                </a:solidFill>
                <a:effectLst/>
                <a:latin typeface="+mn-lt"/>
                <a:ea typeface="+mn-ea"/>
                <a:cs typeface="+mn-cs"/>
              </a:rPr>
              <a:t>Fewer engaged with a librarian.</a:t>
            </a:r>
          </a:p>
          <a:p>
            <a:pPr lvl="0"/>
            <a:endParaRPr lang="en-US" sz="1100" kern="1200" baseline="0" dirty="0" smtClean="0">
              <a:solidFill>
                <a:schemeClr val="tx1"/>
              </a:solidFill>
              <a:effectLst/>
              <a:latin typeface="+mn-lt"/>
              <a:ea typeface="+mn-ea"/>
              <a:cs typeface="+mn-cs"/>
            </a:endParaRPr>
          </a:p>
          <a:p>
            <a:pPr lvl="0"/>
            <a:r>
              <a:rPr lang="en-US" sz="1100" kern="1200" baseline="0" dirty="0" smtClean="0">
                <a:solidFill>
                  <a:schemeClr val="tx1"/>
                </a:solidFill>
                <a:effectLst/>
                <a:latin typeface="+mn-lt"/>
                <a:ea typeface="+mn-ea"/>
                <a:cs typeface="+mn-cs"/>
              </a:rPr>
              <a:t>And a little more than a quarter used a computer or accessed the Internet.</a:t>
            </a:r>
          </a:p>
        </p:txBody>
      </p:sp>
    </p:spTree>
    <p:extLst>
      <p:ext uri="{BB962C8B-B14F-4D97-AF65-F5344CB8AC3E}">
        <p14:creationId xmlns:p14="http://schemas.microsoft.com/office/powerpoint/2010/main" val="30474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95584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Again this is from the Pew study, but it is echoed by reports from </a:t>
            </a:r>
            <a:r>
              <a:rPr lang="en-US" sz="1100" kern="1200" baseline="0" dirty="0" smtClean="0">
                <a:solidFill>
                  <a:schemeClr val="tx1"/>
                </a:solidFill>
                <a:effectLst/>
                <a:latin typeface="+mn-lt"/>
                <a:ea typeface="+mn-ea"/>
                <a:cs typeface="+mn-cs"/>
              </a:rPr>
              <a:t>the American Librarian Association and the Public Library Association.</a:t>
            </a:r>
          </a:p>
          <a:p>
            <a:endParaRPr lang="en-US" sz="1100" kern="1200" baseline="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Americans want five things from their public libraries.</a:t>
            </a:r>
          </a:p>
          <a:p>
            <a:endParaRPr lang="en-US" sz="11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kern="1200" dirty="0" smtClean="0">
                <a:solidFill>
                  <a:schemeClr val="tx1"/>
                </a:solidFill>
                <a:effectLst/>
                <a:latin typeface="+mn-lt"/>
                <a:ea typeface="+mn-ea"/>
                <a:cs typeface="+mn-cs"/>
              </a:rPr>
              <a:t>Education: </a:t>
            </a:r>
            <a:r>
              <a:rPr lang="en-US" sz="1100" dirty="0" smtClean="0"/>
              <a:t>Offer early literacy programs, work with local schools to provide resources to children, teach all ages about technology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dirty="0" smtClean="0"/>
              <a:t>Reading Spaces</a:t>
            </a:r>
            <a:r>
              <a:rPr lang="en-US" sz="1100" dirty="0" smtClean="0"/>
              <a:t>: Have comfortable seating to read, work, and relax at the library,</a:t>
            </a:r>
            <a:r>
              <a:rPr lang="en-US" sz="1100" baseline="0" dirty="0" smtClean="0"/>
              <a:t> s</a:t>
            </a:r>
            <a:r>
              <a:rPr lang="en-US" sz="1100" kern="1200" dirty="0" smtClean="0">
                <a:solidFill>
                  <a:schemeClr val="tx1"/>
                </a:solidFill>
                <a:effectLst/>
                <a:latin typeface="+mn-lt"/>
                <a:ea typeface="+mn-ea"/>
                <a:cs typeface="+mn-cs"/>
              </a:rPr>
              <a:t>uggesting</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importance of the library as a physical place to go.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dirty="0" smtClean="0"/>
              <a:t>New Technologies: </a:t>
            </a:r>
            <a:r>
              <a:rPr lang="en-US" sz="1100" dirty="0" smtClean="0"/>
              <a:t>Provide access to 3D printers and digital tools to enable making things</a:t>
            </a:r>
            <a:endParaRPr lang="en" sz="110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dirty="0" smtClean="0"/>
              <a:t>Services for Special Constituencies</a:t>
            </a:r>
            <a:r>
              <a:rPr lang="en-US" sz="1100" dirty="0" smtClean="0"/>
              <a:t>:</a:t>
            </a:r>
            <a:r>
              <a:rPr lang="en-US" sz="1100" baseline="0" dirty="0" smtClean="0"/>
              <a:t> </a:t>
            </a:r>
            <a:r>
              <a:rPr lang="en-US" sz="1100" dirty="0" smtClean="0"/>
              <a:t>like </a:t>
            </a:r>
            <a:r>
              <a:rPr lang="en-US" sz="1100" kern="1200" dirty="0" smtClean="0">
                <a:solidFill>
                  <a:schemeClr val="tx1"/>
                </a:solidFill>
              </a:rPr>
              <a:t>veterans, active-duty military personnel and immigrants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dirty="0" smtClean="0"/>
              <a:t>Finally, Job Training &amp; Business</a:t>
            </a:r>
            <a:r>
              <a:rPr lang="en-US" sz="1100" b="1" baseline="0" dirty="0" smtClean="0"/>
              <a:t> Development: </a:t>
            </a:r>
            <a:r>
              <a:rPr lang="en-US" sz="1100" dirty="0" smtClean="0"/>
              <a:t>Help local businesses and entrepreneurs</a:t>
            </a:r>
          </a:p>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4860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361950" y="-571500"/>
            <a:ext cx="6286499" cy="6286499"/>
          </a:xfrm>
          <a:prstGeom prst="ellipse">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1031425" y="1991850"/>
            <a:ext cx="4947599" cy="1159799"/>
          </a:xfrm>
          <a:prstGeom prst="rect">
            <a:avLst/>
          </a:prstGeom>
        </p:spPr>
        <p:txBody>
          <a:bodyPr lIns="91425" tIns="91425" rIns="91425" bIns="91425" anchor="ctr" anchorCtr="0"/>
          <a:lstStyle>
            <a:lvl1pPr lvl="0"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1pPr>
            <a:lvl2pPr lvl="1"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2266950" y="266700"/>
            <a:ext cx="4610100" cy="4610100"/>
          </a:xfrm>
          <a:prstGeom prst="ellipse">
            <a:avLst/>
          </a:prstGeom>
          <a:no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2733675" y="2116750"/>
            <a:ext cx="3676499" cy="1159799"/>
          </a:xfrm>
          <a:prstGeom prst="rect">
            <a:avLst/>
          </a:prstGeom>
        </p:spPr>
        <p:txBody>
          <a:bodyPr lIns="91425" tIns="91425" rIns="91425" bIns="91425" anchor="b" anchorCtr="0"/>
          <a:lstStyle>
            <a:lvl1pPr lvl="0" algn="ctr" rtl="0">
              <a:spcBef>
                <a:spcPts val="0"/>
              </a:spcBef>
              <a:buClr>
                <a:srgbClr val="000000"/>
              </a:buClr>
              <a:buSzPct val="100000"/>
              <a:defRPr sz="4800">
                <a:solidFill>
                  <a:srgbClr val="000000"/>
                </a:solidFill>
              </a:defRPr>
            </a:lvl1pPr>
            <a:lvl2pPr lvl="1" algn="ctr" rtl="0">
              <a:spcBef>
                <a:spcPts val="0"/>
              </a:spcBef>
              <a:buClr>
                <a:srgbClr val="000000"/>
              </a:buClr>
              <a:buSzPct val="100000"/>
              <a:defRPr sz="4800">
                <a:solidFill>
                  <a:srgbClr val="000000"/>
                </a:solidFill>
              </a:defRPr>
            </a:lvl2pPr>
            <a:lvl3pPr lvl="2" algn="ctr" rtl="0">
              <a:spcBef>
                <a:spcPts val="0"/>
              </a:spcBef>
              <a:buClr>
                <a:srgbClr val="000000"/>
              </a:buClr>
              <a:buSzPct val="100000"/>
              <a:defRPr sz="4800">
                <a:solidFill>
                  <a:srgbClr val="000000"/>
                </a:solidFill>
              </a:defRPr>
            </a:lvl3pPr>
            <a:lvl4pPr lvl="3" algn="ctr" rtl="0">
              <a:spcBef>
                <a:spcPts val="0"/>
              </a:spcBef>
              <a:buClr>
                <a:srgbClr val="000000"/>
              </a:buClr>
              <a:buSzPct val="100000"/>
              <a:defRPr sz="4800">
                <a:solidFill>
                  <a:srgbClr val="000000"/>
                </a:solidFill>
              </a:defRPr>
            </a:lvl4pPr>
            <a:lvl5pPr lvl="4" algn="ctr" rtl="0">
              <a:spcBef>
                <a:spcPts val="0"/>
              </a:spcBef>
              <a:buClr>
                <a:srgbClr val="000000"/>
              </a:buClr>
              <a:buSzPct val="100000"/>
              <a:defRPr sz="4800">
                <a:solidFill>
                  <a:srgbClr val="000000"/>
                </a:solidFill>
              </a:defRPr>
            </a:lvl5pPr>
            <a:lvl6pPr lvl="5" algn="ctr" rtl="0">
              <a:spcBef>
                <a:spcPts val="0"/>
              </a:spcBef>
              <a:buClr>
                <a:srgbClr val="000000"/>
              </a:buClr>
              <a:buSzPct val="100000"/>
              <a:defRPr sz="4800">
                <a:solidFill>
                  <a:srgbClr val="000000"/>
                </a:solidFill>
              </a:defRPr>
            </a:lvl6pPr>
            <a:lvl7pPr lvl="6" algn="ctr" rtl="0">
              <a:spcBef>
                <a:spcPts val="0"/>
              </a:spcBef>
              <a:buClr>
                <a:srgbClr val="000000"/>
              </a:buClr>
              <a:buSzPct val="100000"/>
              <a:defRPr sz="4800">
                <a:solidFill>
                  <a:srgbClr val="000000"/>
                </a:solidFill>
              </a:defRPr>
            </a:lvl7pPr>
            <a:lvl8pPr lvl="7" algn="ctr" rtl="0">
              <a:spcBef>
                <a:spcPts val="0"/>
              </a:spcBef>
              <a:buClr>
                <a:srgbClr val="000000"/>
              </a:buClr>
              <a:buSzPct val="100000"/>
              <a:defRPr sz="4800">
                <a:solidFill>
                  <a:srgbClr val="000000"/>
                </a:solidFill>
              </a:defRPr>
            </a:lvl8pPr>
            <a:lvl9pPr lvl="8" algn="ctr" rtl="0">
              <a:spcBef>
                <a:spcPts val="0"/>
              </a:spcBef>
              <a:buClr>
                <a:srgbClr val="000000"/>
              </a:buClr>
              <a:buSzPct val="100000"/>
              <a:defRPr sz="4800">
                <a:solidFill>
                  <a:srgbClr val="000000"/>
                </a:solidFill>
              </a:defRPr>
            </a:lvl9pPr>
          </a:lstStyle>
          <a:p>
            <a:endParaRPr/>
          </a:p>
        </p:txBody>
      </p:sp>
      <p:sp>
        <p:nvSpPr>
          <p:cNvPr id="14" name="Shape 14"/>
          <p:cNvSpPr txBox="1">
            <a:spLocks noGrp="1"/>
          </p:cNvSpPr>
          <p:nvPr>
            <p:ph type="subTitle" idx="1"/>
          </p:nvPr>
        </p:nvSpPr>
        <p:spPr>
          <a:xfrm>
            <a:off x="3143250" y="3373450"/>
            <a:ext cx="2857499" cy="784799"/>
          </a:xfrm>
          <a:prstGeom prst="rect">
            <a:avLst/>
          </a:prstGeom>
        </p:spPr>
        <p:txBody>
          <a:bodyPr lIns="91425" tIns="91425" rIns="91425" bIns="91425" anchor="t" anchorCtr="0"/>
          <a:lstStyle>
            <a:lvl1pPr lvl="0" algn="ctr" rtl="0">
              <a:spcBef>
                <a:spcPts val="0"/>
              </a:spcBef>
              <a:buClr>
                <a:srgbClr val="FFFFFF"/>
              </a:buClr>
              <a:buSzPct val="100000"/>
              <a:buNone/>
              <a:defRPr sz="2400">
                <a:solidFill>
                  <a:srgbClr val="FFFFFF"/>
                </a:solidFill>
                <a:highlight>
                  <a:srgbClr val="000000"/>
                </a:highlight>
              </a:defRPr>
            </a:lvl1pPr>
            <a:lvl2pPr lvl="1" algn="ctr" rtl="0">
              <a:spcBef>
                <a:spcPts val="0"/>
              </a:spcBef>
              <a:buClr>
                <a:srgbClr val="FFFFFF"/>
              </a:buClr>
              <a:buNone/>
              <a:defRPr>
                <a:solidFill>
                  <a:srgbClr val="FFFFFF"/>
                </a:solidFill>
                <a:highlight>
                  <a:srgbClr val="000000"/>
                </a:highlight>
              </a:defRPr>
            </a:lvl2pPr>
            <a:lvl3pPr lvl="2" algn="ctr" rtl="0">
              <a:spcBef>
                <a:spcPts val="0"/>
              </a:spcBef>
              <a:buClr>
                <a:srgbClr val="FFFFFF"/>
              </a:buClr>
              <a:buNone/>
              <a:defRPr>
                <a:solidFill>
                  <a:srgbClr val="FFFFFF"/>
                </a:solidFill>
                <a:highlight>
                  <a:srgbClr val="000000"/>
                </a:highlight>
              </a:defRPr>
            </a:lvl3pPr>
            <a:lvl4pPr lvl="3" algn="ctr" rtl="0">
              <a:spcBef>
                <a:spcPts val="0"/>
              </a:spcBef>
              <a:buClr>
                <a:srgbClr val="FFFFFF"/>
              </a:buClr>
              <a:buSzPct val="100000"/>
              <a:buNone/>
              <a:defRPr sz="2400">
                <a:solidFill>
                  <a:srgbClr val="FFFFFF"/>
                </a:solidFill>
                <a:highlight>
                  <a:srgbClr val="000000"/>
                </a:highlight>
              </a:defRPr>
            </a:lvl4pPr>
            <a:lvl5pPr lvl="4" algn="ctr" rtl="0">
              <a:spcBef>
                <a:spcPts val="0"/>
              </a:spcBef>
              <a:buClr>
                <a:srgbClr val="FFFFFF"/>
              </a:buClr>
              <a:buSzPct val="100000"/>
              <a:buNone/>
              <a:defRPr sz="2400">
                <a:solidFill>
                  <a:srgbClr val="FFFFFF"/>
                </a:solidFill>
                <a:highlight>
                  <a:srgbClr val="000000"/>
                </a:highlight>
              </a:defRPr>
            </a:lvl5pPr>
            <a:lvl6pPr lvl="5" algn="ctr" rtl="0">
              <a:spcBef>
                <a:spcPts val="0"/>
              </a:spcBef>
              <a:buClr>
                <a:srgbClr val="FFFFFF"/>
              </a:buClr>
              <a:buSzPct val="100000"/>
              <a:buNone/>
              <a:defRPr sz="2400">
                <a:solidFill>
                  <a:srgbClr val="FFFFFF"/>
                </a:solidFill>
                <a:highlight>
                  <a:srgbClr val="000000"/>
                </a:highlight>
              </a:defRPr>
            </a:lvl6pPr>
            <a:lvl7pPr lvl="6" algn="ctr" rtl="0">
              <a:spcBef>
                <a:spcPts val="0"/>
              </a:spcBef>
              <a:buClr>
                <a:srgbClr val="FFFFFF"/>
              </a:buClr>
              <a:buSzPct val="100000"/>
              <a:buNone/>
              <a:defRPr sz="2400">
                <a:solidFill>
                  <a:srgbClr val="FFFFFF"/>
                </a:solidFill>
                <a:highlight>
                  <a:srgbClr val="000000"/>
                </a:highlight>
              </a:defRPr>
            </a:lvl7pPr>
            <a:lvl8pPr lvl="7" algn="ctr" rtl="0">
              <a:spcBef>
                <a:spcPts val="0"/>
              </a:spcBef>
              <a:buClr>
                <a:srgbClr val="FFFFFF"/>
              </a:buClr>
              <a:buSzPct val="100000"/>
              <a:buNone/>
              <a:defRPr sz="2400">
                <a:solidFill>
                  <a:srgbClr val="FFFFFF"/>
                </a:solidFill>
                <a:highlight>
                  <a:srgbClr val="000000"/>
                </a:highlight>
              </a:defRPr>
            </a:lvl8pPr>
            <a:lvl9pPr lvl="8" algn="ctr" rtl="0">
              <a:spcBef>
                <a:spcPts val="0"/>
              </a:spcBef>
              <a:buClr>
                <a:srgbClr val="FFFFFF"/>
              </a:buClr>
              <a:buSzPct val="100000"/>
              <a:buNone/>
              <a:defRPr sz="2400">
                <a:solidFill>
                  <a:srgbClr val="FFFFFF"/>
                </a:solidFill>
                <a:highlight>
                  <a:srgbClr val="000000"/>
                </a:high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2676525" y="1247775"/>
            <a:ext cx="4905300" cy="819899"/>
          </a:xfrm>
          <a:prstGeom prst="rect">
            <a:avLst/>
          </a:prstGeom>
        </p:spPr>
        <p:txBody>
          <a:bodyPr lIns="91425" tIns="91425" rIns="91425" bIns="91425" anchor="t" anchorCtr="0"/>
          <a:lstStyle>
            <a:lvl1pPr lvl="0" rtl="0">
              <a:spcBef>
                <a:spcPts val="0"/>
              </a:spcBef>
              <a:buClr>
                <a:srgbClr val="000000"/>
              </a:buClr>
              <a:defRPr>
                <a:solidFill>
                  <a:srgbClr val="000000"/>
                </a:solidFill>
                <a:highlight>
                  <a:srgbClr val="FFFF00"/>
                </a:highlight>
              </a:defRPr>
            </a:lvl1pPr>
            <a:lvl2pPr lvl="1" rtl="0">
              <a:spcBef>
                <a:spcPts val="0"/>
              </a:spcBef>
              <a:buClr>
                <a:srgbClr val="000000"/>
              </a:buClr>
              <a:defRPr>
                <a:solidFill>
                  <a:srgbClr val="000000"/>
                </a:solidFill>
                <a:highlight>
                  <a:srgbClr val="FFFF00"/>
                </a:highlight>
              </a:defRPr>
            </a:lvl2pPr>
            <a:lvl3pPr lvl="2" rtl="0">
              <a:spcBef>
                <a:spcPts val="0"/>
              </a:spcBef>
              <a:buClr>
                <a:srgbClr val="000000"/>
              </a:buClr>
              <a:defRPr>
                <a:solidFill>
                  <a:srgbClr val="000000"/>
                </a:solidFill>
                <a:highlight>
                  <a:srgbClr val="FFFF00"/>
                </a:highlight>
              </a:defRPr>
            </a:lvl3pPr>
            <a:lvl4pPr lvl="3" rtl="0">
              <a:spcBef>
                <a:spcPts val="0"/>
              </a:spcBef>
              <a:buClr>
                <a:srgbClr val="000000"/>
              </a:buClr>
              <a:defRPr>
                <a:solidFill>
                  <a:srgbClr val="000000"/>
                </a:solidFill>
                <a:highlight>
                  <a:srgbClr val="FFFF00"/>
                </a:highlight>
              </a:defRPr>
            </a:lvl4pPr>
            <a:lvl5pPr lvl="4" rtl="0">
              <a:spcBef>
                <a:spcPts val="0"/>
              </a:spcBef>
              <a:buClr>
                <a:srgbClr val="000000"/>
              </a:buClr>
              <a:defRPr>
                <a:solidFill>
                  <a:srgbClr val="000000"/>
                </a:solidFill>
                <a:highlight>
                  <a:srgbClr val="FFFF00"/>
                </a:highlight>
              </a:defRPr>
            </a:lvl5pPr>
            <a:lvl6pPr lvl="5" rtl="0">
              <a:spcBef>
                <a:spcPts val="0"/>
              </a:spcBef>
              <a:buClr>
                <a:srgbClr val="000000"/>
              </a:buClr>
              <a:defRPr>
                <a:solidFill>
                  <a:srgbClr val="000000"/>
                </a:solidFill>
                <a:highlight>
                  <a:srgbClr val="FFFF00"/>
                </a:highlight>
              </a:defRPr>
            </a:lvl6pPr>
            <a:lvl7pPr lvl="6" rtl="0">
              <a:spcBef>
                <a:spcPts val="0"/>
              </a:spcBef>
              <a:buClr>
                <a:srgbClr val="000000"/>
              </a:buClr>
              <a:defRPr>
                <a:solidFill>
                  <a:srgbClr val="000000"/>
                </a:solidFill>
                <a:highlight>
                  <a:srgbClr val="FFFF00"/>
                </a:highlight>
              </a:defRPr>
            </a:lvl7pPr>
            <a:lvl8pPr lvl="7" rtl="0">
              <a:spcBef>
                <a:spcPts val="0"/>
              </a:spcBef>
              <a:buClr>
                <a:srgbClr val="000000"/>
              </a:buClr>
              <a:defRPr>
                <a:solidFill>
                  <a:srgbClr val="000000"/>
                </a:solidFill>
                <a:highlight>
                  <a:srgbClr val="FFFF00"/>
                </a:highlight>
              </a:defRPr>
            </a:lvl8pPr>
            <a:lvl9pPr lvl="8">
              <a:spcBef>
                <a:spcPts val="0"/>
              </a:spcBef>
              <a:buClr>
                <a:srgbClr val="000000"/>
              </a:buClr>
              <a:defRPr>
                <a:solidFill>
                  <a:srgbClr val="000000"/>
                </a:solidFill>
                <a:highlight>
                  <a:srgbClr val="FFFF00"/>
                </a:highlight>
              </a:defRPr>
            </a:lvl9pPr>
          </a:lstStyle>
          <a:p>
            <a:endParaRPr/>
          </a:p>
        </p:txBody>
      </p:sp>
      <p:sp>
        <p:nvSpPr>
          <p:cNvPr id="17" name="Shape 17"/>
          <p:cNvSpPr txBox="1"/>
          <p:nvPr/>
        </p:nvSpPr>
        <p:spPr>
          <a:xfrm>
            <a:off x="1238250" y="705175"/>
            <a:ext cx="1178699" cy="653699"/>
          </a:xfrm>
          <a:prstGeom prst="rect">
            <a:avLst/>
          </a:prstGeom>
          <a:noFill/>
          <a:ln>
            <a:noFill/>
          </a:ln>
        </p:spPr>
        <p:txBody>
          <a:bodyPr lIns="91425" tIns="91425" rIns="91425" bIns="91425" anchor="t" anchorCtr="0">
            <a:noAutofit/>
          </a:bodyPr>
          <a:lstStyle/>
          <a:p>
            <a:pPr lvl="0" algn="r">
              <a:spcBef>
                <a:spcPts val="0"/>
              </a:spcBef>
              <a:buNone/>
            </a:pPr>
            <a:r>
              <a:rPr lang="en" sz="15000" b="1">
                <a:solidFill>
                  <a:srgbClr val="FFFF00"/>
                </a:solidFill>
                <a:latin typeface="Cabin Condensed"/>
                <a:ea typeface="Cabin Condensed"/>
                <a:cs typeface="Cabin Condensed"/>
                <a:sym typeface="Cabin Condense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8"/>
        <p:cNvGrpSpPr/>
        <p:nvPr/>
      </p:nvGrpSpPr>
      <p:grpSpPr>
        <a:xfrm>
          <a:off x="0" y="0"/>
          <a:ext cx="0" cy="0"/>
          <a:chOff x="0" y="0"/>
          <a:chExt cx="0" cy="0"/>
        </a:xfrm>
      </p:grpSpPr>
      <p:sp>
        <p:nvSpPr>
          <p:cNvPr id="19" name="Shape 19"/>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98150" y="1129129"/>
            <a:ext cx="1700700" cy="1483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2871075" y="1007295"/>
            <a:ext cx="5561100" cy="357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2"/>
        <p:cNvGrpSpPr/>
        <p:nvPr/>
      </p:nvGrpSpPr>
      <p:grpSpPr>
        <a:xfrm>
          <a:off x="0" y="0"/>
          <a:ext cx="0" cy="0"/>
          <a:chOff x="0" y="0"/>
          <a:chExt cx="0" cy="0"/>
        </a:xfrm>
      </p:grpSpPr>
      <p:sp>
        <p:nvSpPr>
          <p:cNvPr id="23" name="Shape 23"/>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title"/>
          </p:nvPr>
        </p:nvSpPr>
        <p:spPr>
          <a:xfrm>
            <a:off x="398150" y="1129129"/>
            <a:ext cx="1700700" cy="14837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082175" y="1091725"/>
            <a:ext cx="2623200" cy="383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6" name="Shape 26"/>
          <p:cNvSpPr txBox="1">
            <a:spLocks noGrp="1"/>
          </p:cNvSpPr>
          <p:nvPr>
            <p:ph type="body" idx="2"/>
          </p:nvPr>
        </p:nvSpPr>
        <p:spPr>
          <a:xfrm>
            <a:off x="5863322" y="1091725"/>
            <a:ext cx="2623200" cy="383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7"/>
        <p:cNvGrpSpPr/>
        <p:nvPr/>
      </p:nvGrpSpPr>
      <p:grpSpPr>
        <a:xfrm>
          <a:off x="0" y="0"/>
          <a:ext cx="0" cy="0"/>
          <a:chOff x="0" y="0"/>
          <a:chExt cx="0" cy="0"/>
        </a:xfrm>
      </p:grpSpPr>
      <p:sp>
        <p:nvSpPr>
          <p:cNvPr id="28" name="Shape 28"/>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title"/>
          </p:nvPr>
        </p:nvSpPr>
        <p:spPr>
          <a:xfrm>
            <a:off x="398150" y="1129129"/>
            <a:ext cx="1700700" cy="14837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2907250"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2"/>
          </p:nvPr>
        </p:nvSpPr>
        <p:spPr>
          <a:xfrm>
            <a:off x="4844761"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3"/>
          </p:nvPr>
        </p:nvSpPr>
        <p:spPr>
          <a:xfrm>
            <a:off x="6782273"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Inverse">
    <p:spTree>
      <p:nvGrpSpPr>
        <p:cNvPr id="1" name="Shape 41"/>
        <p:cNvGrpSpPr/>
        <p:nvPr/>
      </p:nvGrpSpPr>
      <p:grpSpPr>
        <a:xfrm>
          <a:off x="0" y="0"/>
          <a:ext cx="0" cy="0"/>
          <a:chOff x="0" y="0"/>
          <a:chExt cx="0" cy="0"/>
        </a:xfrm>
      </p:grpSpPr>
      <p:sp>
        <p:nvSpPr>
          <p:cNvPr id="42" name="Shape 42"/>
          <p:cNvSpPr/>
          <p:nvPr/>
        </p:nvSpPr>
        <p:spPr>
          <a:xfrm>
            <a:off x="361950" y="-571500"/>
            <a:ext cx="6286499" cy="6286499"/>
          </a:xfrm>
          <a:prstGeom prst="ellipse">
            <a:avLst/>
          </a:prstGeom>
          <a:solidFill>
            <a:srgbClr val="FFFF00"/>
          </a:solidFill>
          <a:ln>
            <a:noFill/>
          </a:ln>
        </p:spPr>
        <p:txBody>
          <a:bodyPr lIns="91425" tIns="91425" rIns="91425" bIns="91425" anchor="ctr" anchorCtr="0">
            <a:noAutofit/>
          </a:bodyPr>
          <a:lstStyle/>
          <a:p>
            <a:pPr lvl="0">
              <a:spcBef>
                <a:spcPts val="0"/>
              </a:spcBef>
              <a:buNone/>
            </a:pPr>
            <a:endParaRPr>
              <a:highlight>
                <a:srgbClr val="FFFF00"/>
              </a:high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98150" y="1129129"/>
            <a:ext cx="1700700" cy="1483799"/>
          </a:xfrm>
          <a:prstGeom prst="rect">
            <a:avLst/>
          </a:prstGeom>
          <a:noFill/>
          <a:ln>
            <a:noFill/>
          </a:ln>
        </p:spPr>
        <p:txBody>
          <a:bodyPr lIns="91425" tIns="91425" rIns="91425" bIns="91425" anchor="t" anchorCtr="0"/>
          <a:lstStyle>
            <a:lvl1pPr lvl="0"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endParaRPr/>
          </a:p>
        </p:txBody>
      </p:sp>
      <p:sp>
        <p:nvSpPr>
          <p:cNvPr id="7" name="Shape 7"/>
          <p:cNvSpPr txBox="1">
            <a:spLocks noGrp="1"/>
          </p:cNvSpPr>
          <p:nvPr>
            <p:ph type="body" idx="1"/>
          </p:nvPr>
        </p:nvSpPr>
        <p:spPr>
          <a:xfrm>
            <a:off x="2871075" y="1007295"/>
            <a:ext cx="5561100" cy="3571200"/>
          </a:xfrm>
          <a:prstGeom prst="rect">
            <a:avLst/>
          </a:prstGeom>
          <a:noFill/>
          <a:ln>
            <a:noFill/>
          </a:ln>
        </p:spPr>
        <p:txBody>
          <a:bodyPr lIns="91425" tIns="91425" rIns="91425" bIns="91425" anchor="t" anchorCtr="0"/>
          <a:lstStyle>
            <a:lvl1pPr lvl="0">
              <a:spcBef>
                <a:spcPts val="600"/>
              </a:spcBef>
              <a:buClr>
                <a:schemeClr val="dk1"/>
              </a:buClr>
              <a:buSzPct val="100000"/>
              <a:buFont typeface="Cabin"/>
              <a:buChar char="⊙"/>
              <a:defRPr sz="3000">
                <a:solidFill>
                  <a:schemeClr val="dk1"/>
                </a:solidFill>
                <a:latin typeface="Cabin"/>
                <a:ea typeface="Cabin"/>
                <a:cs typeface="Cabin"/>
                <a:sym typeface="Cabin"/>
              </a:defRPr>
            </a:lvl1pPr>
            <a:lvl2pPr lvl="1">
              <a:spcBef>
                <a:spcPts val="480"/>
              </a:spcBef>
              <a:buClr>
                <a:schemeClr val="dk1"/>
              </a:buClr>
              <a:buSzPct val="100000"/>
              <a:buFont typeface="Cabin"/>
              <a:defRPr sz="2400">
                <a:solidFill>
                  <a:schemeClr val="dk1"/>
                </a:solidFill>
                <a:latin typeface="Cabin"/>
                <a:ea typeface="Cabin"/>
                <a:cs typeface="Cabin"/>
                <a:sym typeface="Cabin"/>
              </a:defRPr>
            </a:lvl2pPr>
            <a:lvl3pPr lvl="2">
              <a:spcBef>
                <a:spcPts val="480"/>
              </a:spcBef>
              <a:buClr>
                <a:schemeClr val="dk1"/>
              </a:buClr>
              <a:buSzPct val="100000"/>
              <a:buFont typeface="Cabin"/>
              <a:defRPr sz="2400">
                <a:solidFill>
                  <a:schemeClr val="dk1"/>
                </a:solidFill>
                <a:latin typeface="Cabin"/>
                <a:ea typeface="Cabin"/>
                <a:cs typeface="Cabin"/>
                <a:sym typeface="Cabin"/>
              </a:defRPr>
            </a:lvl3pPr>
            <a:lvl4pPr lvl="3">
              <a:spcBef>
                <a:spcPts val="360"/>
              </a:spcBef>
              <a:buClr>
                <a:schemeClr val="dk1"/>
              </a:buClr>
              <a:buSzPct val="100000"/>
              <a:buFont typeface="Cabin"/>
              <a:defRPr sz="1800">
                <a:solidFill>
                  <a:schemeClr val="dk1"/>
                </a:solidFill>
                <a:latin typeface="Cabin"/>
                <a:ea typeface="Cabin"/>
                <a:cs typeface="Cabin"/>
                <a:sym typeface="Cabin"/>
              </a:defRPr>
            </a:lvl4pPr>
            <a:lvl5pPr lvl="4">
              <a:spcBef>
                <a:spcPts val="360"/>
              </a:spcBef>
              <a:buClr>
                <a:schemeClr val="dk1"/>
              </a:buClr>
              <a:buSzPct val="100000"/>
              <a:buFont typeface="Cabin"/>
              <a:defRPr sz="1800">
                <a:solidFill>
                  <a:schemeClr val="dk1"/>
                </a:solidFill>
                <a:latin typeface="Cabin"/>
                <a:ea typeface="Cabin"/>
                <a:cs typeface="Cabin"/>
                <a:sym typeface="Cabin"/>
              </a:defRPr>
            </a:lvl5pPr>
            <a:lvl6pPr lvl="5">
              <a:spcBef>
                <a:spcPts val="360"/>
              </a:spcBef>
              <a:buClr>
                <a:schemeClr val="dk1"/>
              </a:buClr>
              <a:buSzPct val="100000"/>
              <a:buFont typeface="Cabin"/>
              <a:defRPr sz="1800">
                <a:solidFill>
                  <a:schemeClr val="dk1"/>
                </a:solidFill>
                <a:latin typeface="Cabin"/>
                <a:ea typeface="Cabin"/>
                <a:cs typeface="Cabin"/>
                <a:sym typeface="Cabin"/>
              </a:defRPr>
            </a:lvl6pPr>
            <a:lvl7pPr lvl="6">
              <a:spcBef>
                <a:spcPts val="360"/>
              </a:spcBef>
              <a:buClr>
                <a:schemeClr val="dk1"/>
              </a:buClr>
              <a:buSzPct val="100000"/>
              <a:buFont typeface="Cabin"/>
              <a:defRPr sz="1800">
                <a:solidFill>
                  <a:schemeClr val="dk1"/>
                </a:solidFill>
                <a:latin typeface="Cabin"/>
                <a:ea typeface="Cabin"/>
                <a:cs typeface="Cabin"/>
                <a:sym typeface="Cabin"/>
              </a:defRPr>
            </a:lvl7pPr>
            <a:lvl8pPr lvl="7">
              <a:spcBef>
                <a:spcPts val="360"/>
              </a:spcBef>
              <a:buClr>
                <a:schemeClr val="dk1"/>
              </a:buClr>
              <a:buSzPct val="100000"/>
              <a:buFont typeface="Cabin"/>
              <a:defRPr sz="1800">
                <a:solidFill>
                  <a:schemeClr val="dk1"/>
                </a:solidFill>
                <a:latin typeface="Cabin"/>
                <a:ea typeface="Cabin"/>
                <a:cs typeface="Cabin"/>
                <a:sym typeface="Cabin"/>
              </a:defRPr>
            </a:lvl8pPr>
            <a:lvl9pPr lvl="8">
              <a:spcBef>
                <a:spcPts val="360"/>
              </a:spcBef>
              <a:buClr>
                <a:schemeClr val="dk1"/>
              </a:buClr>
              <a:buSzPct val="100000"/>
              <a:buFont typeface="Cabin"/>
              <a:defRPr sz="1800">
                <a:solidFill>
                  <a:schemeClr val="dk1"/>
                </a:solidFill>
                <a:latin typeface="Cabin"/>
                <a:ea typeface="Cabin"/>
                <a:cs typeface="Cabin"/>
                <a:sym typeface="Cabin"/>
              </a:defRPr>
            </a:lvl9pPr>
          </a:lstStyle>
          <a:p>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56146050#t=159s"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flickr.com/photos/smartchicagocollaborative/21351588033/in/photolist-Lm5pSJ-MfjKhs-MfjKUu-LRJRKb-LRJMoW-f5yTwq-7SeFSY-jXLDP-FPD9Xh-hWHJH-8ooZNU-da8wWo-zszBob-zc48du-ywCdNS-ywLtfa-zszCoh-zrkFyU-zszzFd-zc44o5-zc8Vqx-ywLhve-mdAnV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031425" y="1077449"/>
            <a:ext cx="4947599" cy="1159799"/>
          </a:xfrm>
          <a:prstGeom prst="rect">
            <a:avLst/>
          </a:prstGeom>
        </p:spPr>
        <p:txBody>
          <a:bodyPr lIns="91425" tIns="91425" rIns="91425" bIns="91425" anchor="ctr" anchorCtr="0">
            <a:noAutofit/>
          </a:bodyPr>
          <a:lstStyle/>
          <a:p>
            <a:r>
              <a:rPr lang="en-US" sz="4800" dirty="0">
                <a:solidFill>
                  <a:schemeClr val="bg1"/>
                </a:solidFill>
              </a:rPr>
              <a:t>Building a </a:t>
            </a:r>
          </a:p>
        </p:txBody>
      </p:sp>
      <p:sp>
        <p:nvSpPr>
          <p:cNvPr id="11" name="Shape 140"/>
          <p:cNvSpPr txBox="1">
            <a:spLocks/>
          </p:cNvSpPr>
          <p:nvPr/>
        </p:nvSpPr>
        <p:spPr>
          <a:xfrm>
            <a:off x="7004116" y="3472066"/>
            <a:ext cx="2061017" cy="1483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Cabin Condensed"/>
              <a:buNone/>
              <a:defRPr sz="6000" b="1" i="0" u="none" strike="noStrike" cap="none">
                <a:solidFill>
                  <a:srgbClr val="FFFFFF"/>
                </a:solidFill>
                <a:latin typeface="Cabin Condensed"/>
                <a:ea typeface="Cabin Condensed"/>
                <a:cs typeface="Cabin Condensed"/>
                <a:sym typeface="Cabin Condensed"/>
              </a:defRPr>
            </a:lvl1pPr>
            <a:lvl2pPr lvl="1"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9pPr>
          </a:lstStyle>
          <a:p>
            <a:r>
              <a:rPr lang="en-US" sz="2000" dirty="0" smtClean="0">
                <a:solidFill>
                  <a:schemeClr val="tx1"/>
                </a:solidFill>
              </a:rPr>
              <a:t>Lauren Baker</a:t>
            </a:r>
          </a:p>
          <a:p>
            <a:r>
              <a:rPr lang="en-US" sz="2000" dirty="0" smtClean="0">
                <a:solidFill>
                  <a:schemeClr val="tx1"/>
                </a:solidFill>
              </a:rPr>
              <a:t>May 17, </a:t>
            </a:r>
            <a:r>
              <a:rPr lang="en-US" sz="2000" dirty="0" smtClean="0">
                <a:solidFill>
                  <a:schemeClr val="tx1"/>
                </a:solidFill>
              </a:rPr>
              <a:t>2017</a:t>
            </a:r>
          </a:p>
          <a:p>
            <a:r>
              <a:rPr lang="en-US" sz="2000" dirty="0">
                <a:solidFill>
                  <a:schemeClr val="tx1"/>
                </a:solidFill>
              </a:rPr>
              <a:t>LIS </a:t>
            </a:r>
            <a:r>
              <a:rPr lang="en-US" sz="2000" dirty="0" smtClean="0">
                <a:solidFill>
                  <a:schemeClr val="tx1"/>
                </a:solidFill>
              </a:rPr>
              <a:t>651-01</a:t>
            </a:r>
            <a:endParaRPr lang="en-US" sz="2000" dirty="0">
              <a:solidFill>
                <a:schemeClr val="tx1"/>
              </a:solidFill>
            </a:endParaRPr>
          </a:p>
          <a:p>
            <a:r>
              <a:rPr lang="en-US" sz="2000" dirty="0" smtClean="0">
                <a:solidFill>
                  <a:schemeClr val="tx1"/>
                </a:solidFill>
              </a:rPr>
              <a:t>Information Professions</a:t>
            </a:r>
            <a:endParaRPr lang="en-US" sz="2000" dirty="0">
              <a:solidFill>
                <a:schemeClr val="tx1"/>
              </a:solidFill>
            </a:endParaRPr>
          </a:p>
          <a:p>
            <a:endParaRPr lang="en" sz="2400" dirty="0">
              <a:solidFill>
                <a:schemeClr val="tx1"/>
              </a:solidFill>
            </a:endParaRPr>
          </a:p>
        </p:txBody>
      </p:sp>
      <p:sp>
        <p:nvSpPr>
          <p:cNvPr id="12" name="Shape 47"/>
          <p:cNvSpPr txBox="1">
            <a:spLocks/>
          </p:cNvSpPr>
          <p:nvPr/>
        </p:nvSpPr>
        <p:spPr>
          <a:xfrm>
            <a:off x="1031425" y="1690144"/>
            <a:ext cx="4947599" cy="1159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Cabin Condensed"/>
              <a:buNone/>
              <a:defRPr sz="6000" b="1" i="0" u="none" strike="noStrike" cap="none">
                <a:solidFill>
                  <a:srgbClr val="FFFFFF"/>
                </a:solidFill>
                <a:latin typeface="Cabin Condensed"/>
                <a:ea typeface="Cabin Condensed"/>
                <a:cs typeface="Cabin Condensed"/>
                <a:sym typeface="Cabin Condensed"/>
              </a:defRPr>
            </a:lvl1pPr>
            <a:lvl2pPr lvl="1"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9pPr>
          </a:lstStyle>
          <a:p>
            <a:r>
              <a:rPr lang="en-US" sz="4800" dirty="0" smtClean="0">
                <a:solidFill>
                  <a:srgbClr val="FFFC00"/>
                </a:solidFill>
              </a:rPr>
              <a:t>21</a:t>
            </a:r>
            <a:r>
              <a:rPr lang="en-US" sz="4800" baseline="30000" dirty="0" smtClean="0">
                <a:solidFill>
                  <a:srgbClr val="FFFC00"/>
                </a:solidFill>
              </a:rPr>
              <a:t>st</a:t>
            </a:r>
            <a:r>
              <a:rPr lang="en-US" sz="4800" dirty="0" smtClean="0">
                <a:solidFill>
                  <a:srgbClr val="FFFC00"/>
                </a:solidFill>
              </a:rPr>
              <a:t> Century</a:t>
            </a:r>
            <a:endParaRPr lang="en-US" sz="4800" dirty="0">
              <a:solidFill>
                <a:srgbClr val="FFFC00"/>
              </a:solidFill>
            </a:endParaRPr>
          </a:p>
        </p:txBody>
      </p:sp>
      <p:sp>
        <p:nvSpPr>
          <p:cNvPr id="14" name="Shape 47"/>
          <p:cNvSpPr txBox="1">
            <a:spLocks/>
          </p:cNvSpPr>
          <p:nvPr/>
        </p:nvSpPr>
        <p:spPr>
          <a:xfrm>
            <a:off x="1031425" y="2312267"/>
            <a:ext cx="4947599" cy="1159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Cabin Condensed"/>
              <a:buNone/>
              <a:defRPr sz="6000" b="1" i="0" u="none" strike="noStrike" cap="none">
                <a:solidFill>
                  <a:srgbClr val="FFFFFF"/>
                </a:solidFill>
                <a:latin typeface="Cabin Condensed"/>
                <a:ea typeface="Cabin Condensed"/>
                <a:cs typeface="Cabin Condensed"/>
                <a:sym typeface="Cabin Condensed"/>
              </a:defRPr>
            </a:lvl1pPr>
            <a:lvl2pPr lvl="1"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buNone/>
              <a:defRPr sz="6000" b="1">
                <a:solidFill>
                  <a:srgbClr val="FFFFFF"/>
                </a:solidFill>
                <a:latin typeface="Cabin Condensed"/>
                <a:ea typeface="Cabin Condensed"/>
                <a:cs typeface="Cabin Condensed"/>
                <a:sym typeface="Cabin Condensed"/>
              </a:defRPr>
            </a:lvl9pPr>
          </a:lstStyle>
          <a:p>
            <a:r>
              <a:rPr lang="en-US" sz="4800" dirty="0" smtClean="0">
                <a:solidFill>
                  <a:schemeClr val="bg1"/>
                </a:solidFill>
              </a:rPr>
              <a:t>Public Library</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733675" y="2817864"/>
            <a:ext cx="3667125" cy="1159799"/>
          </a:xfrm>
          <a:prstGeom prst="rect">
            <a:avLst/>
          </a:prstGeom>
        </p:spPr>
        <p:txBody>
          <a:bodyPr lIns="91425" tIns="91425" rIns="91425" bIns="91425" anchor="b" anchorCtr="0">
            <a:noAutofit/>
          </a:bodyPr>
          <a:lstStyle/>
          <a:p>
            <a:r>
              <a:rPr lang="en-US" sz="8000" dirty="0" smtClean="0">
                <a:latin typeface="Cabin"/>
                <a:ea typeface="Cabin"/>
                <a:cs typeface="Cabin"/>
                <a:sym typeface="Cabin"/>
              </a:rPr>
              <a:t>4</a:t>
            </a:r>
            <a:br>
              <a:rPr lang="en-US" sz="8000" dirty="0" smtClean="0">
                <a:latin typeface="Cabin"/>
                <a:ea typeface="Cabin"/>
                <a:cs typeface="Cabin"/>
                <a:sym typeface="Cabin"/>
              </a:rPr>
            </a:br>
            <a:r>
              <a:rPr lang="en-US" sz="3600" dirty="0" smtClean="0"/>
              <a:t>What role can architecture play?</a:t>
            </a:r>
            <a:endParaRPr lang="en-US" sz="3600" dirty="0"/>
          </a:p>
        </p:txBody>
      </p:sp>
    </p:spTree>
    <p:extLst>
      <p:ext uri="{BB962C8B-B14F-4D97-AF65-F5344CB8AC3E}">
        <p14:creationId xmlns:p14="http://schemas.microsoft.com/office/powerpoint/2010/main" val="1401597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1481186" y="897550"/>
            <a:ext cx="7662814" cy="1159799"/>
          </a:xfrm>
          <a:prstGeom prst="rect">
            <a:avLst/>
          </a:prstGeom>
        </p:spPr>
        <p:txBody>
          <a:bodyPr lIns="91425" tIns="91425" rIns="91425" bIns="91425" anchor="t" anchorCtr="0">
            <a:noAutofit/>
          </a:bodyPr>
          <a:lstStyle/>
          <a:p>
            <a:pPr lvl="0" algn="l">
              <a:spcBef>
                <a:spcPts val="0"/>
              </a:spcBef>
              <a:buNone/>
            </a:pPr>
            <a:r>
              <a:rPr lang="en-US" sz="6000" dirty="0" smtClean="0">
                <a:solidFill>
                  <a:srgbClr val="000000"/>
                </a:solidFill>
              </a:rPr>
              <a:t>Seattle Central Library</a:t>
            </a:r>
            <a:endParaRPr lang="en" sz="6000" dirty="0">
              <a:solidFill>
                <a:srgbClr val="000000"/>
              </a:solidFill>
            </a:endParaRPr>
          </a:p>
        </p:txBody>
      </p:sp>
      <p:sp>
        <p:nvSpPr>
          <p:cNvPr id="68" name="Shape 68"/>
          <p:cNvSpPr txBox="1">
            <a:spLocks noGrp="1"/>
          </p:cNvSpPr>
          <p:nvPr>
            <p:ph type="body" idx="4294967295"/>
          </p:nvPr>
        </p:nvSpPr>
        <p:spPr>
          <a:xfrm>
            <a:off x="1538000" y="2000200"/>
            <a:ext cx="5053300" cy="24615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2000" b="1" dirty="0" smtClean="0">
                <a:solidFill>
                  <a:schemeClr val="bg1"/>
                </a:solidFill>
                <a:highlight>
                  <a:srgbClr val="000000"/>
                </a:highlight>
              </a:rPr>
              <a:t>Location:  Seattle, WA</a:t>
            </a:r>
            <a:endParaRPr lang="en" sz="2000" b="1" dirty="0" smtClean="0">
              <a:solidFill>
                <a:schemeClr val="bg1"/>
              </a:solidFill>
              <a:highlight>
                <a:srgbClr val="000000"/>
              </a:highlight>
            </a:endParaRPr>
          </a:p>
          <a:p>
            <a:pPr lvl="0">
              <a:spcBef>
                <a:spcPts val="0"/>
              </a:spcBef>
              <a:spcAft>
                <a:spcPts val="1000"/>
              </a:spcAft>
              <a:buNone/>
            </a:pPr>
            <a:r>
              <a:rPr lang="en-US" sz="2000" dirty="0" smtClean="0">
                <a:solidFill>
                  <a:schemeClr val="bg1"/>
                </a:solidFill>
                <a:highlight>
                  <a:srgbClr val="000000"/>
                </a:highlight>
              </a:rPr>
              <a:t>Architect: OMA + LMN</a:t>
            </a:r>
          </a:p>
          <a:p>
            <a:pPr lvl="0">
              <a:spcBef>
                <a:spcPts val="0"/>
              </a:spcBef>
              <a:spcAft>
                <a:spcPts val="1000"/>
              </a:spcAft>
              <a:buNone/>
            </a:pPr>
            <a:r>
              <a:rPr lang="en-US" sz="2000" dirty="0" smtClean="0">
                <a:solidFill>
                  <a:schemeClr val="bg1"/>
                </a:solidFill>
                <a:highlight>
                  <a:srgbClr val="000000"/>
                </a:highlight>
              </a:rPr>
              <a:t>Year: 2004</a:t>
            </a:r>
          </a:p>
        </p:txBody>
      </p:sp>
    </p:spTree>
    <p:extLst>
      <p:ext uri="{BB962C8B-B14F-4D97-AF65-F5344CB8AC3E}">
        <p14:creationId xmlns:p14="http://schemas.microsoft.com/office/powerpoint/2010/main" val="112095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667" y="0"/>
            <a:ext cx="7662333" cy="5143500"/>
          </a:xfrm>
          <a:prstGeom prst="rect">
            <a:avLst/>
          </a:prstGeom>
        </p:spPr>
      </p:pic>
    </p:spTree>
    <p:extLst>
      <p:ext uri="{BB962C8B-B14F-4D97-AF65-F5344CB8AC3E}">
        <p14:creationId xmlns:p14="http://schemas.microsoft.com/office/powerpoint/2010/main" val="1092435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23" y="0"/>
            <a:ext cx="6858000" cy="5143500"/>
          </a:xfrm>
          <a:prstGeom prst="rect">
            <a:avLst/>
          </a:prstGeom>
        </p:spPr>
      </p:pic>
    </p:spTree>
    <p:extLst>
      <p:ext uri="{BB962C8B-B14F-4D97-AF65-F5344CB8AC3E}">
        <p14:creationId xmlns:p14="http://schemas.microsoft.com/office/powerpoint/2010/main" val="117884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286000" y="0"/>
            <a:ext cx="6858000" cy="5143500"/>
          </a:xfrm>
          <a:prstGeom prst="rect">
            <a:avLst/>
          </a:prstGeom>
        </p:spPr>
      </p:pic>
    </p:spTree>
    <p:extLst>
      <p:ext uri="{BB962C8B-B14F-4D97-AF65-F5344CB8AC3E}">
        <p14:creationId xmlns:p14="http://schemas.microsoft.com/office/powerpoint/2010/main" val="169514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1481186" y="897550"/>
            <a:ext cx="7662814" cy="1159799"/>
          </a:xfrm>
          <a:prstGeom prst="rect">
            <a:avLst/>
          </a:prstGeom>
        </p:spPr>
        <p:txBody>
          <a:bodyPr lIns="91425" tIns="91425" rIns="91425" bIns="91425" anchor="t" anchorCtr="0">
            <a:noAutofit/>
          </a:bodyPr>
          <a:lstStyle/>
          <a:p>
            <a:pPr lvl="0" algn="l">
              <a:spcBef>
                <a:spcPts val="0"/>
              </a:spcBef>
              <a:buNone/>
            </a:pPr>
            <a:r>
              <a:rPr lang="en-US" sz="5400" dirty="0" smtClean="0">
                <a:solidFill>
                  <a:srgbClr val="000000"/>
                </a:solidFill>
              </a:rPr>
              <a:t>McAllen Public Library</a:t>
            </a:r>
            <a:endParaRPr lang="en" sz="5400" dirty="0">
              <a:solidFill>
                <a:srgbClr val="000000"/>
              </a:solidFill>
            </a:endParaRPr>
          </a:p>
        </p:txBody>
      </p:sp>
      <p:sp>
        <p:nvSpPr>
          <p:cNvPr id="68" name="Shape 68"/>
          <p:cNvSpPr txBox="1">
            <a:spLocks noGrp="1"/>
          </p:cNvSpPr>
          <p:nvPr>
            <p:ph type="body" idx="4294967295"/>
          </p:nvPr>
        </p:nvSpPr>
        <p:spPr>
          <a:xfrm>
            <a:off x="1538000" y="2000200"/>
            <a:ext cx="5053300" cy="24615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2000" b="1" dirty="0" smtClean="0">
                <a:solidFill>
                  <a:schemeClr val="bg1"/>
                </a:solidFill>
                <a:highlight>
                  <a:srgbClr val="000000"/>
                </a:highlight>
              </a:rPr>
              <a:t>Location:  McAllen, Texas</a:t>
            </a:r>
            <a:endParaRPr lang="en" sz="2000" b="1" dirty="0" smtClean="0">
              <a:solidFill>
                <a:schemeClr val="bg1"/>
              </a:solidFill>
              <a:highlight>
                <a:srgbClr val="000000"/>
              </a:highlight>
            </a:endParaRPr>
          </a:p>
          <a:p>
            <a:pPr lvl="0">
              <a:spcBef>
                <a:spcPts val="0"/>
              </a:spcBef>
              <a:spcAft>
                <a:spcPts val="1000"/>
              </a:spcAft>
              <a:buNone/>
            </a:pPr>
            <a:r>
              <a:rPr lang="en-US" sz="2000" dirty="0" smtClean="0">
                <a:solidFill>
                  <a:schemeClr val="bg1"/>
                </a:solidFill>
                <a:highlight>
                  <a:srgbClr val="000000"/>
                </a:highlight>
              </a:rPr>
              <a:t>Architect: Meyer, Scherer &amp; Rockcastle, Ltd.</a:t>
            </a:r>
          </a:p>
          <a:p>
            <a:pPr lvl="0">
              <a:spcBef>
                <a:spcPts val="0"/>
              </a:spcBef>
              <a:spcAft>
                <a:spcPts val="1000"/>
              </a:spcAft>
              <a:buNone/>
            </a:pPr>
            <a:r>
              <a:rPr lang="en-US" sz="2000" dirty="0" smtClean="0">
                <a:solidFill>
                  <a:schemeClr val="bg1"/>
                </a:solidFill>
                <a:highlight>
                  <a:srgbClr val="000000"/>
                </a:highlight>
              </a:rPr>
              <a:t>Year: 2011</a:t>
            </a:r>
          </a:p>
        </p:txBody>
      </p:sp>
    </p:spTree>
    <p:extLst>
      <p:ext uri="{BB962C8B-B14F-4D97-AF65-F5344CB8AC3E}">
        <p14:creationId xmlns:p14="http://schemas.microsoft.com/office/powerpoint/2010/main" val="311625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8"/>
            <a:ext cx="9144000" cy="5142312"/>
          </a:xfrm>
          <a:prstGeom prst="rect">
            <a:avLst/>
          </a:prstGeom>
        </p:spPr>
      </p:pic>
    </p:spTree>
    <p:extLst>
      <p:ext uri="{BB962C8B-B14F-4D97-AF65-F5344CB8AC3E}">
        <p14:creationId xmlns:p14="http://schemas.microsoft.com/office/powerpoint/2010/main" val="75637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1481186" y="897550"/>
            <a:ext cx="7662814" cy="1159799"/>
          </a:xfrm>
          <a:prstGeom prst="rect">
            <a:avLst/>
          </a:prstGeom>
        </p:spPr>
        <p:txBody>
          <a:bodyPr lIns="91425" tIns="91425" rIns="91425" bIns="91425" anchor="t" anchorCtr="0">
            <a:noAutofit/>
          </a:bodyPr>
          <a:lstStyle/>
          <a:p>
            <a:pPr lvl="0" algn="l">
              <a:spcBef>
                <a:spcPts val="0"/>
              </a:spcBef>
              <a:buNone/>
            </a:pPr>
            <a:r>
              <a:rPr lang="en-US" sz="5400" dirty="0" smtClean="0">
                <a:solidFill>
                  <a:srgbClr val="000000"/>
                </a:solidFill>
              </a:rPr>
              <a:t>Anacostia Public Library</a:t>
            </a:r>
            <a:endParaRPr lang="en" sz="5400" dirty="0">
              <a:solidFill>
                <a:srgbClr val="000000"/>
              </a:solidFill>
            </a:endParaRPr>
          </a:p>
        </p:txBody>
      </p:sp>
      <p:sp>
        <p:nvSpPr>
          <p:cNvPr id="68" name="Shape 68"/>
          <p:cNvSpPr txBox="1">
            <a:spLocks noGrp="1"/>
          </p:cNvSpPr>
          <p:nvPr>
            <p:ph type="body" idx="4294967295"/>
          </p:nvPr>
        </p:nvSpPr>
        <p:spPr>
          <a:xfrm>
            <a:off x="1538000" y="2000200"/>
            <a:ext cx="5053300" cy="24615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2000" b="1" dirty="0" smtClean="0">
                <a:solidFill>
                  <a:schemeClr val="bg1"/>
                </a:solidFill>
                <a:highlight>
                  <a:srgbClr val="000000"/>
                </a:highlight>
              </a:rPr>
              <a:t>Location:  Washington DC</a:t>
            </a:r>
            <a:endParaRPr lang="en" sz="2000" b="1" dirty="0" smtClean="0">
              <a:solidFill>
                <a:schemeClr val="bg1"/>
              </a:solidFill>
              <a:highlight>
                <a:srgbClr val="000000"/>
              </a:highlight>
            </a:endParaRPr>
          </a:p>
          <a:p>
            <a:pPr lvl="0">
              <a:spcBef>
                <a:spcPts val="0"/>
              </a:spcBef>
              <a:spcAft>
                <a:spcPts val="1000"/>
              </a:spcAft>
              <a:buNone/>
            </a:pPr>
            <a:r>
              <a:rPr lang="en-US" sz="2000" dirty="0" smtClean="0">
                <a:solidFill>
                  <a:schemeClr val="bg1"/>
                </a:solidFill>
                <a:highlight>
                  <a:srgbClr val="000000"/>
                </a:highlight>
              </a:rPr>
              <a:t>Architect: Perkins + Will</a:t>
            </a:r>
          </a:p>
          <a:p>
            <a:pPr lvl="0">
              <a:spcBef>
                <a:spcPts val="0"/>
              </a:spcBef>
              <a:spcAft>
                <a:spcPts val="1000"/>
              </a:spcAft>
              <a:buNone/>
            </a:pPr>
            <a:r>
              <a:rPr lang="en-US" sz="2000" dirty="0" smtClean="0">
                <a:solidFill>
                  <a:schemeClr val="bg1"/>
                </a:solidFill>
                <a:highlight>
                  <a:srgbClr val="000000"/>
                </a:highlight>
              </a:rPr>
              <a:t>Year: 2010</a:t>
            </a:r>
          </a:p>
        </p:txBody>
      </p:sp>
    </p:spTree>
    <p:extLst>
      <p:ext uri="{BB962C8B-B14F-4D97-AF65-F5344CB8AC3E}">
        <p14:creationId xmlns:p14="http://schemas.microsoft.com/office/powerpoint/2010/main" val="980989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831"/>
            <a:ext cx="9144000" cy="601133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1481186" y="897550"/>
            <a:ext cx="7662814" cy="1159799"/>
          </a:xfrm>
          <a:prstGeom prst="rect">
            <a:avLst/>
          </a:prstGeom>
        </p:spPr>
        <p:txBody>
          <a:bodyPr lIns="91425" tIns="91425" rIns="91425" bIns="91425" anchor="t" anchorCtr="0">
            <a:noAutofit/>
          </a:bodyPr>
          <a:lstStyle/>
          <a:p>
            <a:pPr lvl="0" algn="l">
              <a:spcBef>
                <a:spcPts val="0"/>
              </a:spcBef>
              <a:buNone/>
            </a:pPr>
            <a:r>
              <a:rPr lang="en-US" sz="4800" dirty="0" smtClean="0">
                <a:solidFill>
                  <a:srgbClr val="000000"/>
                </a:solidFill>
              </a:rPr>
              <a:t>Chattanooga Public Library</a:t>
            </a:r>
            <a:r>
              <a:rPr lang="en-US" sz="6000" dirty="0" smtClean="0">
                <a:solidFill>
                  <a:srgbClr val="000000"/>
                </a:solidFill>
              </a:rPr>
              <a:t/>
            </a:r>
            <a:br>
              <a:rPr lang="en-US" sz="6000" dirty="0" smtClean="0">
                <a:solidFill>
                  <a:srgbClr val="000000"/>
                </a:solidFill>
              </a:rPr>
            </a:br>
            <a:r>
              <a:rPr lang="en-US" sz="4000" dirty="0" smtClean="0">
                <a:solidFill>
                  <a:srgbClr val="000000"/>
                </a:solidFill>
              </a:rPr>
              <a:t>The Fourth Floor</a:t>
            </a:r>
            <a:endParaRPr lang="en" sz="4000" dirty="0">
              <a:solidFill>
                <a:srgbClr val="000000"/>
              </a:solidFill>
            </a:endParaRPr>
          </a:p>
        </p:txBody>
      </p:sp>
      <p:sp>
        <p:nvSpPr>
          <p:cNvPr id="68" name="Shape 68"/>
          <p:cNvSpPr txBox="1">
            <a:spLocks noGrp="1"/>
          </p:cNvSpPr>
          <p:nvPr>
            <p:ph type="body" idx="4294967295"/>
          </p:nvPr>
        </p:nvSpPr>
        <p:spPr>
          <a:xfrm>
            <a:off x="1538000" y="3008725"/>
            <a:ext cx="5053300" cy="24615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2000" b="1" dirty="0" smtClean="0">
                <a:solidFill>
                  <a:schemeClr val="bg1"/>
                </a:solidFill>
                <a:highlight>
                  <a:srgbClr val="000000"/>
                </a:highlight>
              </a:rPr>
              <a:t>Location:  Chattanooga, TN</a:t>
            </a:r>
            <a:endParaRPr lang="en" sz="2000" b="1" dirty="0" smtClean="0">
              <a:solidFill>
                <a:schemeClr val="bg1"/>
              </a:solidFill>
              <a:highlight>
                <a:srgbClr val="000000"/>
              </a:highlight>
            </a:endParaRPr>
          </a:p>
          <a:p>
            <a:pPr lvl="0">
              <a:spcBef>
                <a:spcPts val="0"/>
              </a:spcBef>
              <a:spcAft>
                <a:spcPts val="1000"/>
              </a:spcAft>
              <a:buNone/>
            </a:pPr>
            <a:r>
              <a:rPr lang="en-US" sz="2000" dirty="0" smtClean="0">
                <a:solidFill>
                  <a:schemeClr val="bg1"/>
                </a:solidFill>
                <a:highlight>
                  <a:srgbClr val="000000"/>
                </a:highlight>
              </a:rPr>
              <a:t>Year: 2013</a:t>
            </a:r>
          </a:p>
        </p:txBody>
      </p:sp>
    </p:spTree>
    <p:extLst>
      <p:ext uri="{BB962C8B-B14F-4D97-AF65-F5344CB8AC3E}">
        <p14:creationId xmlns:p14="http://schemas.microsoft.com/office/powerpoint/2010/main" val="156738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67104" y="419685"/>
            <a:ext cx="1263278" cy="1483799"/>
          </a:xfrm>
          <a:prstGeom prst="rect">
            <a:avLst/>
          </a:prstGeom>
        </p:spPr>
        <p:txBody>
          <a:bodyPr lIns="91425" tIns="91425" rIns="91425" bIns="91425" anchor="t" anchorCtr="0">
            <a:noAutofit/>
          </a:bodyPr>
          <a:lstStyle/>
          <a:p>
            <a:pPr lvl="0" algn="l" rtl="0">
              <a:spcBef>
                <a:spcPts val="0"/>
              </a:spcBef>
              <a:buNone/>
            </a:pPr>
            <a:r>
              <a:rPr lang="en-US" dirty="0">
                <a:solidFill>
                  <a:srgbClr val="FFFC00"/>
                </a:solidFill>
              </a:rPr>
              <a:t>L</a:t>
            </a:r>
            <a:r>
              <a:rPr lang="en-US" dirty="0" smtClean="0">
                <a:solidFill>
                  <a:srgbClr val="FFFC00"/>
                </a:solidFill>
              </a:rPr>
              <a:t>ibrary as “third place”</a:t>
            </a:r>
            <a:endParaRPr lang="en" dirty="0">
              <a:solidFill>
                <a:srgbClr val="FFFC00"/>
              </a:solidFill>
            </a:endParaRPr>
          </a:p>
        </p:txBody>
      </p:sp>
      <p:sp>
        <p:nvSpPr>
          <p:cNvPr id="216" name="Shape 216"/>
          <p:cNvSpPr txBox="1">
            <a:spLocks noGrp="1"/>
          </p:cNvSpPr>
          <p:nvPr>
            <p:ph type="body" idx="1"/>
          </p:nvPr>
        </p:nvSpPr>
        <p:spPr>
          <a:xfrm>
            <a:off x="2907250" y="419685"/>
            <a:ext cx="5752656" cy="2020272"/>
          </a:xfrm>
          <a:prstGeom prst="rect">
            <a:avLst/>
          </a:prstGeom>
        </p:spPr>
        <p:txBody>
          <a:bodyPr lIns="91425" tIns="91425" rIns="91425" bIns="91425" anchor="t" anchorCtr="0">
            <a:noAutofit/>
          </a:bodyPr>
          <a:lstStyle/>
          <a:p>
            <a:pPr lvl="0" rtl="0">
              <a:spcBef>
                <a:spcPts val="0"/>
              </a:spcBef>
              <a:buNone/>
            </a:pPr>
            <a:r>
              <a:rPr lang="en-US" sz="2400" dirty="0" smtClean="0"/>
              <a:t>Neither home nor work, these are features of “third places”:</a:t>
            </a:r>
          </a:p>
          <a:p>
            <a:pPr lvl="0" rtl="0">
              <a:spcBef>
                <a:spcPts val="0"/>
              </a:spcBef>
              <a:buNone/>
            </a:pPr>
            <a:endParaRPr lang="en-US" sz="2400" dirty="0"/>
          </a:p>
          <a:p>
            <a:pPr marL="342900" indent="-342900"/>
            <a:r>
              <a:rPr lang="en-US" sz="2400" dirty="0" smtClean="0"/>
              <a:t>Neutral</a:t>
            </a:r>
          </a:p>
          <a:p>
            <a:pPr marL="342900" indent="-342900"/>
            <a:r>
              <a:rPr lang="en-US" sz="2400" dirty="0" smtClean="0"/>
              <a:t>Inclusive</a:t>
            </a:r>
          </a:p>
          <a:p>
            <a:pPr marL="342900" indent="-342900"/>
            <a:r>
              <a:rPr lang="en-US" sz="2400" dirty="0" smtClean="0"/>
              <a:t>Encourage conversation</a:t>
            </a:r>
          </a:p>
          <a:p>
            <a:pPr marL="342900" indent="-342900"/>
            <a:r>
              <a:rPr lang="en-US" sz="2400" dirty="0" smtClean="0"/>
              <a:t>Accessible and accommodating</a:t>
            </a:r>
          </a:p>
          <a:p>
            <a:pPr marL="342900" indent="-342900"/>
            <a:r>
              <a:rPr lang="en-US" sz="2400" dirty="0" smtClean="0"/>
              <a:t>Have ”regulars”</a:t>
            </a:r>
          </a:p>
          <a:p>
            <a:pPr marL="342900" indent="-342900"/>
            <a:r>
              <a:rPr lang="en-US" sz="2400" dirty="0"/>
              <a:t>Home away from </a:t>
            </a:r>
            <a:r>
              <a:rPr lang="en-US" sz="2400" dirty="0" smtClean="0"/>
              <a:t>home</a:t>
            </a:r>
          </a:p>
          <a:p>
            <a:pPr marL="342900" indent="-342900"/>
            <a:r>
              <a:rPr lang="en-US" sz="2400" dirty="0"/>
              <a:t>Playful, fun</a:t>
            </a:r>
          </a:p>
          <a:p>
            <a:pPr marL="342900" indent="-342900"/>
            <a:r>
              <a:rPr lang="en-US" sz="2400" dirty="0" smtClean="0"/>
              <a:t>Physically plain </a:t>
            </a:r>
          </a:p>
          <a:p>
            <a:pPr marL="342900" indent="-342900">
              <a:buFont typeface="+mj-lt"/>
              <a:buAutoNum type="arabicPeriod"/>
            </a:pPr>
            <a:endParaRPr lang="en" sz="2000" b="1" dirty="0"/>
          </a:p>
          <a:p>
            <a:pPr marL="342900" indent="-342900">
              <a:buFont typeface="+mj-lt"/>
              <a:buAutoNum type="arabicPeriod"/>
            </a:pPr>
            <a:endParaRPr lang="en-US" b="1" dirty="0"/>
          </a:p>
          <a:p>
            <a:pPr marL="342900" lvl="0" indent="-342900" rtl="0">
              <a:spcBef>
                <a:spcPts val="0"/>
              </a:spcBef>
              <a:buFont typeface="+mj-lt"/>
              <a:buAutoNum type="arabicPeriod"/>
            </a:pPr>
            <a:endParaRPr lang="en" b="1" dirty="0"/>
          </a:p>
        </p:txBody>
      </p:sp>
      <p:sp>
        <p:nvSpPr>
          <p:cNvPr id="9" name="Shape 142"/>
          <p:cNvSpPr txBox="1">
            <a:spLocks/>
          </p:cNvSpPr>
          <p:nvPr/>
        </p:nvSpPr>
        <p:spPr>
          <a:xfrm>
            <a:off x="7248423" y="4557160"/>
            <a:ext cx="2110730" cy="40480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3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9pPr>
          </a:lstStyle>
          <a:p>
            <a:pPr>
              <a:buFont typeface="Cabin"/>
              <a:buNone/>
            </a:pPr>
            <a:r>
              <a:rPr lang="en-US" sz="1400" kern="1200" dirty="0" smtClean="0">
                <a:solidFill>
                  <a:schemeClr val="tx1"/>
                </a:solidFill>
              </a:rPr>
              <a:t>(Oldenburg, 1989)</a:t>
            </a:r>
            <a:endParaRPr lang="en" sz="1400" dirty="0" smtClean="0">
              <a:solidFill>
                <a:srgbClr val="FFFF00"/>
              </a:solidFill>
              <a:highlight>
                <a:srgbClr val="000000"/>
              </a:highlight>
            </a:endParaRPr>
          </a:p>
          <a:p>
            <a:pPr>
              <a:buFont typeface="Cabin"/>
              <a:buNone/>
            </a:pPr>
            <a:endParaRPr lang="en-US" sz="2000" dirty="0" smtClean="0">
              <a:solidFill>
                <a:srgbClr val="000000"/>
              </a:solidFill>
              <a:highlight>
                <a:srgbClr val="FFFF00"/>
              </a:highlight>
            </a:endParaRPr>
          </a:p>
          <a:p>
            <a:pPr>
              <a:buFont typeface="Cabin"/>
              <a:buNone/>
            </a:pPr>
            <a:endParaRPr lang="en-US" sz="2000" dirty="0" smtClean="0">
              <a:solidFill>
                <a:srgbClr val="000000"/>
              </a:solidFill>
              <a:highlight>
                <a:srgbClr val="FFFF00"/>
              </a:highlight>
            </a:endParaRPr>
          </a:p>
          <a:p>
            <a:pPr>
              <a:buFont typeface="Cabin"/>
              <a:buNone/>
            </a:pPr>
            <a:endParaRPr lang="en" sz="2000" dirty="0">
              <a:solidFill>
                <a:srgbClr val="000000"/>
              </a:solidFill>
              <a:highlight>
                <a:srgbClr val="FFFF00"/>
              </a:highlight>
            </a:endParaRPr>
          </a:p>
        </p:txBody>
      </p:sp>
    </p:spTree>
    <p:extLst>
      <p:ext uri="{BB962C8B-B14F-4D97-AF65-F5344CB8AC3E}">
        <p14:creationId xmlns:p14="http://schemas.microsoft.com/office/powerpoint/2010/main" val="32080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4" name="Subtitle 1"/>
          <p:cNvSpPr txBox="1">
            <a:spLocks/>
          </p:cNvSpPr>
          <p:nvPr/>
        </p:nvSpPr>
        <p:spPr>
          <a:xfrm>
            <a:off x="2932386" y="2514201"/>
            <a:ext cx="3279227" cy="484833"/>
          </a:xfrm>
          <a:prstGeom prst="rect">
            <a:avLst/>
          </a:prstGeom>
          <a:solidFill>
            <a:srgbClr val="FFFC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lvl="0" indent="-406400">
              <a:buSzPct val="100000"/>
            </a:pPr>
            <a:r>
              <a:rPr lang="en-US" sz="2800" b="1" dirty="0" smtClean="0">
                <a:latin typeface="Cabin" charset="0"/>
                <a:ea typeface="Cabin" charset="0"/>
                <a:cs typeface="Cabin" charset="0"/>
              </a:rPr>
              <a:t>What does it mean?</a:t>
            </a:r>
            <a:endParaRPr lang="en" sz="2800" b="1" dirty="0">
              <a:latin typeface="Cabin" charset="0"/>
              <a:ea typeface="Cabin" charset="0"/>
              <a:cs typeface="Cabin" charset="0"/>
            </a:endParaRPr>
          </a:p>
        </p:txBody>
      </p:sp>
      <p:sp>
        <p:nvSpPr>
          <p:cNvPr id="19" name="Shape 74"/>
          <p:cNvSpPr txBox="1">
            <a:spLocks/>
          </p:cNvSpPr>
          <p:nvPr/>
        </p:nvSpPr>
        <p:spPr>
          <a:xfrm>
            <a:off x="0" y="1894680"/>
            <a:ext cx="9144000" cy="587989"/>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 sz="4800" b="1" dirty="0" smtClean="0">
              <a:latin typeface="Cabin" charset="0"/>
              <a:ea typeface="Cabin" charset="0"/>
              <a:cs typeface="Cabin" charset="0"/>
              <a:sym typeface="Cabin"/>
            </a:endParaRPr>
          </a:p>
          <a:p>
            <a:pPr algn="ctr"/>
            <a:r>
              <a:rPr lang="en-US" sz="4800" b="1" dirty="0" smtClean="0">
                <a:latin typeface="Cabin" charset="0"/>
                <a:ea typeface="Cabin" charset="0"/>
                <a:cs typeface="Cabin" charset="0"/>
              </a:rPr>
              <a:t>A 21</a:t>
            </a:r>
            <a:r>
              <a:rPr lang="en-US" sz="4800" b="1" baseline="30000" dirty="0" smtClean="0">
                <a:latin typeface="Cabin" charset="0"/>
                <a:ea typeface="Cabin" charset="0"/>
                <a:cs typeface="Cabin" charset="0"/>
              </a:rPr>
              <a:t>st</a:t>
            </a:r>
            <a:r>
              <a:rPr lang="en-US" sz="4800" b="1" dirty="0" smtClean="0">
                <a:latin typeface="Cabin" charset="0"/>
                <a:ea typeface="Cabin" charset="0"/>
                <a:cs typeface="Cabin" charset="0"/>
              </a:rPr>
              <a:t> Century Library</a:t>
            </a:r>
            <a:endParaRPr lang="en" sz="4800" b="1" dirty="0">
              <a:latin typeface="Cabin" charset="0"/>
              <a:ea typeface="Cabin" charset="0"/>
              <a:cs typeface="Cabin" charset="0"/>
            </a:endParaRPr>
          </a:p>
        </p:txBody>
      </p:sp>
    </p:spTree>
    <p:extLst>
      <p:ext uri="{BB962C8B-B14F-4D97-AF65-F5344CB8AC3E}">
        <p14:creationId xmlns:p14="http://schemas.microsoft.com/office/powerpoint/2010/main" val="148819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1481186" y="1126150"/>
            <a:ext cx="5741400" cy="1159799"/>
          </a:xfrm>
          <a:prstGeom prst="rect">
            <a:avLst/>
          </a:prstGeom>
        </p:spPr>
        <p:txBody>
          <a:bodyPr lIns="91425" tIns="91425" rIns="91425" bIns="91425" anchor="t" anchorCtr="0">
            <a:noAutofit/>
          </a:bodyPr>
          <a:lstStyle/>
          <a:p>
            <a:pPr lvl="0" algn="l" rtl="0">
              <a:spcBef>
                <a:spcPts val="0"/>
              </a:spcBef>
              <a:buNone/>
            </a:pPr>
            <a:r>
              <a:rPr lang="en" sz="6600" dirty="0">
                <a:solidFill>
                  <a:srgbClr val="000000"/>
                </a:solidFill>
              </a:rPr>
              <a:t>Thanks!</a:t>
            </a:r>
          </a:p>
        </p:txBody>
      </p:sp>
      <p:sp>
        <p:nvSpPr>
          <p:cNvPr id="282" name="Shape 282"/>
          <p:cNvSpPr txBox="1">
            <a:spLocks noGrp="1"/>
          </p:cNvSpPr>
          <p:nvPr>
            <p:ph type="body" idx="4294967295"/>
          </p:nvPr>
        </p:nvSpPr>
        <p:spPr>
          <a:xfrm>
            <a:off x="1538000" y="2228800"/>
            <a:ext cx="3586500" cy="1689000"/>
          </a:xfrm>
          <a:prstGeom prst="rect">
            <a:avLst/>
          </a:prstGeom>
        </p:spPr>
        <p:txBody>
          <a:bodyPr lIns="91425" tIns="91425" rIns="91425" bIns="91425" anchor="t" anchorCtr="0">
            <a:noAutofit/>
          </a:bodyPr>
          <a:lstStyle/>
          <a:p>
            <a:pPr lvl="0" rtl="0">
              <a:spcBef>
                <a:spcPts val="0"/>
              </a:spcBef>
              <a:spcAft>
                <a:spcPts val="1000"/>
              </a:spcAft>
              <a:buNone/>
            </a:pPr>
            <a:r>
              <a:rPr lang="en" sz="2800" b="1" dirty="0">
                <a:solidFill>
                  <a:srgbClr val="FFFFFF"/>
                </a:solidFill>
                <a:highlight>
                  <a:srgbClr val="000000"/>
                </a:highlight>
              </a:rPr>
              <a:t>Any questions</a:t>
            </a:r>
            <a:r>
              <a:rPr lang="en" sz="2800" b="1" dirty="0" smtClean="0">
                <a:solidFill>
                  <a:srgbClr val="FFFFFF"/>
                </a:solidFill>
                <a:highlight>
                  <a:srgbClr val="000000"/>
                </a:highlight>
              </a:rPr>
              <a:t>?</a:t>
            </a:r>
            <a:endParaRPr lang="en" sz="2800" b="1" dirty="0">
              <a:solidFill>
                <a:srgbClr val="FFFFFF"/>
              </a:solidFill>
              <a:highlight>
                <a:srgbClr val="000000"/>
              </a:highligh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rtl="0">
              <a:spcBef>
                <a:spcPts val="0"/>
              </a:spcBef>
              <a:buNone/>
            </a:pPr>
            <a:r>
              <a:rPr lang="en-US" dirty="0" smtClean="0"/>
              <a:t>References</a:t>
            </a:r>
            <a:endParaRPr lang="en" dirty="0"/>
          </a:p>
        </p:txBody>
      </p:sp>
      <p:sp>
        <p:nvSpPr>
          <p:cNvPr id="3" name="Rectangle 2"/>
          <p:cNvSpPr/>
          <p:nvPr/>
        </p:nvSpPr>
        <p:spPr>
          <a:xfrm>
            <a:off x="2837328" y="162792"/>
            <a:ext cx="5836024" cy="5447645"/>
          </a:xfrm>
          <a:prstGeom prst="rect">
            <a:avLst/>
          </a:prstGeom>
        </p:spPr>
        <p:txBody>
          <a:bodyPr wrap="square">
            <a:spAutoFit/>
          </a:bodyPr>
          <a:lstStyle/>
          <a:p>
            <a:r>
              <a:rPr lang="en-US" sz="1200" dirty="0" smtClean="0">
                <a:latin typeface="Cabin" charset="0"/>
                <a:ea typeface="Cabin" charset="0"/>
                <a:cs typeface="Cabin" charset="0"/>
              </a:rPr>
              <a:t>Feinberg</a:t>
            </a:r>
            <a:r>
              <a:rPr lang="en-US" sz="1200" dirty="0">
                <a:latin typeface="Cabin" charset="0"/>
                <a:ea typeface="Cabin" charset="0"/>
                <a:cs typeface="Cabin" charset="0"/>
              </a:rPr>
              <a:t>, S. &amp; Keller, J.R. (2010). </a:t>
            </a:r>
            <a:r>
              <a:rPr lang="en-US" sz="1200" i="1" dirty="0">
                <a:latin typeface="Cabin" charset="0"/>
                <a:ea typeface="Cabin" charset="0"/>
                <a:cs typeface="Cabin" charset="0"/>
              </a:rPr>
              <a:t>Designing space for children and teens in libraries and public places</a:t>
            </a:r>
            <a:r>
              <a:rPr lang="en-US" sz="1200" dirty="0">
                <a:latin typeface="Cabin" charset="0"/>
                <a:ea typeface="Cabin" charset="0"/>
                <a:cs typeface="Cabin" charset="0"/>
              </a:rPr>
              <a:t>. Chicago: American Library Association. </a:t>
            </a:r>
          </a:p>
          <a:p>
            <a:endParaRPr lang="en-US" sz="1200" dirty="0" smtClean="0">
              <a:latin typeface="Cabin" charset="0"/>
              <a:ea typeface="Cabin" charset="0"/>
              <a:cs typeface="Cabin" charset="0"/>
            </a:endParaRPr>
          </a:p>
          <a:p>
            <a:r>
              <a:rPr lang="en-US" sz="1200" dirty="0" smtClean="0">
                <a:latin typeface="Cabin" charset="0"/>
                <a:ea typeface="Cabin" charset="0"/>
                <a:cs typeface="Cabin" charset="0"/>
              </a:rPr>
              <a:t>Horrigan</a:t>
            </a:r>
            <a:r>
              <a:rPr lang="en-US" sz="1200" dirty="0">
                <a:latin typeface="Cabin" charset="0"/>
                <a:ea typeface="Cabin" charset="0"/>
                <a:cs typeface="Cabin" charset="0"/>
              </a:rPr>
              <a:t>, </a:t>
            </a:r>
            <a:r>
              <a:rPr lang="en-US" sz="1200" dirty="0" smtClean="0">
                <a:latin typeface="Cabin" charset="0"/>
                <a:ea typeface="Cabin" charset="0"/>
                <a:cs typeface="Cabin" charset="0"/>
              </a:rPr>
              <a:t>J. (2015). </a:t>
            </a:r>
            <a:r>
              <a:rPr lang="en-US" sz="1200" i="1" dirty="0" smtClean="0">
                <a:latin typeface="Cabin" charset="0"/>
                <a:ea typeface="Cabin" charset="0"/>
                <a:cs typeface="Cabin" charset="0"/>
              </a:rPr>
              <a:t>Libraries </a:t>
            </a:r>
            <a:r>
              <a:rPr lang="en-US" sz="1200" i="1" dirty="0">
                <a:latin typeface="Cabin" charset="0"/>
                <a:ea typeface="Cabin" charset="0"/>
                <a:cs typeface="Cabin" charset="0"/>
              </a:rPr>
              <a:t>at the </a:t>
            </a:r>
            <a:r>
              <a:rPr lang="en-US" sz="1200" i="1" dirty="0" smtClean="0">
                <a:latin typeface="Cabin" charset="0"/>
                <a:ea typeface="Cabin" charset="0"/>
                <a:cs typeface="Cabin" charset="0"/>
              </a:rPr>
              <a:t>crossroads</a:t>
            </a:r>
            <a:r>
              <a:rPr lang="en-US" sz="1200" i="1" dirty="0">
                <a:latin typeface="Cabin" charset="0"/>
                <a:ea typeface="Cabin" charset="0"/>
                <a:cs typeface="Cabin" charset="0"/>
              </a:rPr>
              <a:t>: Pew Research </a:t>
            </a:r>
            <a:r>
              <a:rPr lang="en-US" sz="1200" i="1" dirty="0" smtClean="0">
                <a:latin typeface="Cabin" charset="0"/>
                <a:ea typeface="Cabin" charset="0"/>
                <a:cs typeface="Cabin" charset="0"/>
              </a:rPr>
              <a:t>Center</a:t>
            </a:r>
            <a:r>
              <a:rPr lang="en-US" sz="1200" dirty="0" smtClean="0">
                <a:latin typeface="Cabin" charset="0"/>
                <a:ea typeface="Cabin" charset="0"/>
                <a:cs typeface="Cabin" charset="0"/>
              </a:rPr>
              <a:t>. Retrieved from: </a:t>
            </a:r>
            <a:r>
              <a:rPr lang="en-US" sz="1200" dirty="0">
                <a:latin typeface="Cabin" charset="0"/>
                <a:ea typeface="Cabin" charset="0"/>
                <a:cs typeface="Cabin" charset="0"/>
              </a:rPr>
              <a:t>http://www.pewinternet.org/2015/09/15/2015/Libraries-at-crossroads</a:t>
            </a:r>
            <a:r>
              <a:rPr lang="en-US" sz="1200" dirty="0" smtClean="0">
                <a:latin typeface="Cabin" charset="0"/>
                <a:ea typeface="Cabin" charset="0"/>
                <a:cs typeface="Cabin" charset="0"/>
              </a:rPr>
              <a:t>/</a:t>
            </a:r>
          </a:p>
          <a:p>
            <a:endParaRPr lang="en-US" sz="1200" kern="1200" dirty="0">
              <a:solidFill>
                <a:schemeClr val="tx1"/>
              </a:solidFill>
              <a:latin typeface="Cabin" charset="0"/>
              <a:ea typeface="Cabin" charset="0"/>
              <a:cs typeface="Cabin" charset="0"/>
            </a:endParaRPr>
          </a:p>
          <a:p>
            <a:r>
              <a:rPr lang="en-US" sz="1200" dirty="0" smtClean="0">
                <a:latin typeface="Cabin" charset="0"/>
                <a:ea typeface="Cabin" charset="0"/>
                <a:cs typeface="Cabin" charset="0"/>
              </a:rPr>
              <a:t>Howard, Z. &amp; Hill, N. </a:t>
            </a:r>
            <a:r>
              <a:rPr lang="en-US" sz="1200" dirty="0">
                <a:latin typeface="Cabin" charset="0"/>
                <a:ea typeface="Cabin" charset="0"/>
                <a:cs typeface="Cabin" charset="0"/>
              </a:rPr>
              <a:t>(2017, March). </a:t>
            </a:r>
            <a:r>
              <a:rPr lang="en-US" sz="1200" i="1" dirty="0" smtClean="0">
                <a:latin typeface="Cabin" charset="0"/>
                <a:ea typeface="Cabin" charset="0"/>
                <a:cs typeface="Cabin" charset="0"/>
              </a:rPr>
              <a:t>Beyond books: Redefining the civic role of public libraries</a:t>
            </a:r>
            <a:r>
              <a:rPr lang="en-US" sz="1200" dirty="0" smtClean="0">
                <a:latin typeface="Cabin" charset="0"/>
                <a:ea typeface="Cabin" charset="0"/>
                <a:cs typeface="Cabin" charset="0"/>
              </a:rPr>
              <a:t>. Cooper Hewitt, New York, NY. Retrieved from: https</a:t>
            </a:r>
            <a:r>
              <a:rPr lang="en-US" sz="1200" dirty="0">
                <a:latin typeface="Cabin" charset="0"/>
                <a:ea typeface="Cabin" charset="0"/>
                <a:cs typeface="Cabin" charset="0"/>
              </a:rPr>
              <a:t>://</a:t>
            </a:r>
            <a:r>
              <a:rPr lang="en-US" sz="1200" dirty="0" err="1">
                <a:latin typeface="Cabin" charset="0"/>
                <a:ea typeface="Cabin" charset="0"/>
                <a:cs typeface="Cabin" charset="0"/>
              </a:rPr>
              <a:t>www.cooperhewitt.org</a:t>
            </a:r>
            <a:r>
              <a:rPr lang="en-US" sz="1200" dirty="0">
                <a:latin typeface="Cabin" charset="0"/>
                <a:ea typeface="Cabin" charset="0"/>
                <a:cs typeface="Cabin" charset="0"/>
              </a:rPr>
              <a:t>/2017/03/09/beyond-books-redefining-the-civic-role-of-public-libraries/</a:t>
            </a:r>
            <a:endParaRPr lang="en-US" sz="1200" dirty="0" smtClean="0">
              <a:latin typeface="Cabin" charset="0"/>
              <a:ea typeface="Cabin" charset="0"/>
              <a:cs typeface="Cabin" charset="0"/>
            </a:endParaRPr>
          </a:p>
          <a:p>
            <a:endParaRPr lang="en-US" sz="1200" dirty="0">
              <a:latin typeface="Cabin" charset="0"/>
              <a:ea typeface="Cabin" charset="0"/>
              <a:cs typeface="Cabin" charset="0"/>
            </a:endParaRPr>
          </a:p>
          <a:p>
            <a:r>
              <a:rPr lang="en-US" sz="1200" dirty="0" err="1" smtClean="0">
                <a:latin typeface="Cabin" charset="0"/>
                <a:ea typeface="Cabin" charset="0"/>
                <a:cs typeface="Cabin" charset="0"/>
              </a:rPr>
              <a:t>Molz</a:t>
            </a:r>
            <a:r>
              <a:rPr lang="en-US" sz="1200" dirty="0" smtClean="0">
                <a:latin typeface="Cabin" charset="0"/>
                <a:ea typeface="Cabin" charset="0"/>
                <a:cs typeface="Cabin" charset="0"/>
              </a:rPr>
              <a:t>, R.K. </a:t>
            </a:r>
            <a:r>
              <a:rPr lang="en-US" sz="1200" dirty="0">
                <a:latin typeface="Cabin" charset="0"/>
                <a:ea typeface="Cabin" charset="0"/>
                <a:cs typeface="Cabin" charset="0"/>
              </a:rPr>
              <a:t>&amp; </a:t>
            </a:r>
            <a:r>
              <a:rPr lang="en-US" sz="1200" dirty="0" smtClean="0">
                <a:latin typeface="Cabin" charset="0"/>
                <a:ea typeface="Cabin" charset="0"/>
                <a:cs typeface="Cabin" charset="0"/>
              </a:rPr>
              <a:t>Dain, P. </a:t>
            </a:r>
            <a:r>
              <a:rPr lang="en-US" sz="1200" dirty="0">
                <a:latin typeface="Cabin" charset="0"/>
                <a:ea typeface="Cabin" charset="0"/>
                <a:cs typeface="Cabin" charset="0"/>
              </a:rPr>
              <a:t>(1999</a:t>
            </a:r>
            <a:r>
              <a:rPr lang="en-US" sz="1200" dirty="0" smtClean="0">
                <a:latin typeface="Cabin" charset="0"/>
                <a:ea typeface="Cabin" charset="0"/>
                <a:cs typeface="Cabin" charset="0"/>
              </a:rPr>
              <a:t>). </a:t>
            </a:r>
            <a:r>
              <a:rPr lang="en-US" sz="1200" i="1" dirty="0">
                <a:latin typeface="Cabin" charset="0"/>
                <a:ea typeface="Cabin" charset="0"/>
                <a:cs typeface="Cabin" charset="0"/>
              </a:rPr>
              <a:t>Civic </a:t>
            </a:r>
            <a:r>
              <a:rPr lang="en-US" sz="1200" i="1" dirty="0" smtClean="0">
                <a:latin typeface="Cabin" charset="0"/>
                <a:ea typeface="Cabin" charset="0"/>
                <a:cs typeface="Cabin" charset="0"/>
              </a:rPr>
              <a:t>Space/cyberspace</a:t>
            </a:r>
            <a:r>
              <a:rPr lang="en-US" sz="1200" b="1" dirty="0" smtClean="0">
                <a:latin typeface="Cabin" charset="0"/>
                <a:ea typeface="Cabin" charset="0"/>
                <a:cs typeface="Cabin" charset="0"/>
              </a:rPr>
              <a:t>: </a:t>
            </a:r>
            <a:r>
              <a:rPr lang="en-US" sz="1200" dirty="0">
                <a:latin typeface="Cabin" charset="0"/>
                <a:ea typeface="Cabin" charset="0"/>
                <a:cs typeface="Cabin" charset="0"/>
              </a:rPr>
              <a:t>the American public library in the information </a:t>
            </a:r>
            <a:r>
              <a:rPr lang="en-US" sz="1200" dirty="0" smtClean="0">
                <a:latin typeface="Cabin" charset="0"/>
                <a:ea typeface="Cabin" charset="0"/>
                <a:cs typeface="Cabin" charset="0"/>
              </a:rPr>
              <a:t>age. Cambridge, MA: MIT Press.</a:t>
            </a:r>
            <a:endParaRPr lang="en-US" sz="1200" dirty="0">
              <a:latin typeface="Cabin" charset="0"/>
              <a:ea typeface="Cabin" charset="0"/>
              <a:cs typeface="Cabin" charset="0"/>
            </a:endParaRPr>
          </a:p>
          <a:p>
            <a:endParaRPr lang="en-US" sz="1200" dirty="0" smtClean="0">
              <a:latin typeface="Cabin" charset="0"/>
              <a:ea typeface="Cabin" charset="0"/>
              <a:cs typeface="Cabin" charset="0"/>
            </a:endParaRPr>
          </a:p>
          <a:p>
            <a:r>
              <a:rPr lang="en-US" sz="1200" dirty="0" err="1" smtClean="0">
                <a:latin typeface="Cabin" charset="0"/>
                <a:ea typeface="Cabin" charset="0"/>
                <a:cs typeface="Cabin" charset="0"/>
              </a:rPr>
              <a:t>Morehart</a:t>
            </a:r>
            <a:r>
              <a:rPr lang="en-US" sz="1200" dirty="0">
                <a:latin typeface="Cabin" charset="0"/>
                <a:ea typeface="Cabin" charset="0"/>
                <a:cs typeface="Cabin" charset="0"/>
              </a:rPr>
              <a:t>, P. (2016). </a:t>
            </a:r>
            <a:r>
              <a:rPr lang="en-US" sz="1200" i="1" dirty="0">
                <a:latin typeface="Cabin" charset="0"/>
                <a:ea typeface="Cabin" charset="0"/>
                <a:cs typeface="Cabin" charset="0"/>
              </a:rPr>
              <a:t>Moving beyond the “third </a:t>
            </a:r>
            <a:r>
              <a:rPr lang="en-US" sz="1200" i="1" dirty="0" smtClean="0">
                <a:latin typeface="Cabin" charset="0"/>
                <a:ea typeface="Cabin" charset="0"/>
                <a:cs typeface="Cabin" charset="0"/>
              </a:rPr>
              <a:t>place.” </a:t>
            </a:r>
            <a:r>
              <a:rPr lang="en-US" sz="1200" dirty="0">
                <a:latin typeface="Cabin" charset="0"/>
                <a:ea typeface="Cabin" charset="0"/>
                <a:cs typeface="Cabin" charset="0"/>
              </a:rPr>
              <a:t>Retrieved from https://americanlibrariesmagazine.org/blogs/the-scoop/library-design-moving-beyond-third-place/</a:t>
            </a:r>
          </a:p>
          <a:p>
            <a:endParaRPr lang="en-US" sz="1200" kern="1200" dirty="0" smtClean="0">
              <a:solidFill>
                <a:schemeClr val="tx1"/>
              </a:solidFill>
              <a:latin typeface="Cabin" charset="0"/>
              <a:ea typeface="Cabin" charset="0"/>
              <a:cs typeface="Cabin" charset="0"/>
            </a:endParaRPr>
          </a:p>
          <a:p>
            <a:r>
              <a:rPr lang="en-US" sz="1200" kern="1200" dirty="0" smtClean="0">
                <a:solidFill>
                  <a:schemeClr val="tx1"/>
                </a:solidFill>
                <a:latin typeface="Cabin" charset="0"/>
                <a:ea typeface="Cabin" charset="0"/>
                <a:cs typeface="Cabin" charset="0"/>
              </a:rPr>
              <a:t>Oldenburg, R. (1989). </a:t>
            </a:r>
            <a:r>
              <a:rPr lang="en-US" sz="1200" i="1" kern="1200" dirty="0" smtClean="0">
                <a:solidFill>
                  <a:schemeClr val="tx1"/>
                </a:solidFill>
                <a:latin typeface="Cabin" charset="0"/>
                <a:ea typeface="Cabin" charset="0"/>
                <a:cs typeface="Cabin" charset="0"/>
              </a:rPr>
              <a:t>The great good place</a:t>
            </a:r>
            <a:r>
              <a:rPr lang="en-US" sz="1200" kern="1200" dirty="0" smtClean="0">
                <a:solidFill>
                  <a:schemeClr val="tx1"/>
                </a:solidFill>
                <a:latin typeface="Cabin" charset="0"/>
                <a:ea typeface="Cabin" charset="0"/>
                <a:cs typeface="Cabin" charset="0"/>
              </a:rPr>
              <a:t>. New York: Marlow.</a:t>
            </a:r>
          </a:p>
          <a:p>
            <a:endParaRPr lang="en-US" sz="1200" kern="1200" dirty="0">
              <a:solidFill>
                <a:schemeClr val="tx1"/>
              </a:solidFill>
              <a:latin typeface="Cabin" charset="0"/>
              <a:ea typeface="Cabin" charset="0"/>
              <a:cs typeface="Cabin" charset="0"/>
            </a:endParaRPr>
          </a:p>
          <a:p>
            <a:r>
              <a:rPr lang="en-US" sz="1200" dirty="0">
                <a:latin typeface="Cabin" charset="0"/>
                <a:ea typeface="Cabin" charset="0"/>
                <a:cs typeface="Cabin" charset="0"/>
              </a:rPr>
              <a:t>OMA/LMN (1999). </a:t>
            </a:r>
            <a:r>
              <a:rPr lang="en-US" sz="1200" i="1" kern="1200" dirty="0">
                <a:solidFill>
                  <a:schemeClr val="tx1"/>
                </a:solidFill>
                <a:latin typeface="Cabin" charset="0"/>
                <a:ea typeface="Cabin" charset="0"/>
                <a:cs typeface="Cabin" charset="0"/>
              </a:rPr>
              <a:t>Seattle Public Library </a:t>
            </a:r>
            <a:r>
              <a:rPr lang="en-US" sz="1200" i="1" kern="1200" dirty="0" smtClean="0">
                <a:solidFill>
                  <a:schemeClr val="tx1"/>
                </a:solidFill>
                <a:latin typeface="Cabin" charset="0"/>
                <a:ea typeface="Cabin" charset="0"/>
                <a:cs typeface="Cabin" charset="0"/>
              </a:rPr>
              <a:t>proposal</a:t>
            </a:r>
            <a:r>
              <a:rPr lang="en-US" sz="1200" kern="1200" dirty="0">
                <a:solidFill>
                  <a:schemeClr val="tx1"/>
                </a:solidFill>
                <a:latin typeface="Cabin" charset="0"/>
                <a:ea typeface="Cabin" charset="0"/>
                <a:cs typeface="Cabin" charset="0"/>
              </a:rPr>
              <a:t>. Retrieved from: http://</a:t>
            </a:r>
            <a:r>
              <a:rPr lang="en-US" sz="1200" kern="1200" dirty="0" err="1">
                <a:solidFill>
                  <a:schemeClr val="tx1"/>
                </a:solidFill>
                <a:latin typeface="Cabin" charset="0"/>
                <a:ea typeface="Cabin" charset="0"/>
                <a:cs typeface="Cabin" charset="0"/>
              </a:rPr>
              <a:t>www.spl.org</a:t>
            </a:r>
            <a:r>
              <a:rPr lang="en-US" sz="1200" kern="1200" dirty="0">
                <a:solidFill>
                  <a:schemeClr val="tx1"/>
                </a:solidFill>
                <a:latin typeface="Cabin" charset="0"/>
                <a:ea typeface="Cabin" charset="0"/>
                <a:cs typeface="Cabin" charset="0"/>
              </a:rPr>
              <a:t>/prebuilt/</a:t>
            </a:r>
            <a:r>
              <a:rPr lang="en-US" sz="1200" kern="1200" dirty="0" err="1">
                <a:solidFill>
                  <a:schemeClr val="tx1"/>
                </a:solidFill>
                <a:latin typeface="Cabin" charset="0"/>
                <a:ea typeface="Cabin" charset="0"/>
                <a:cs typeface="Cabin" charset="0"/>
              </a:rPr>
              <a:t>cen_conceptbook</a:t>
            </a:r>
            <a:r>
              <a:rPr lang="en-US" sz="1200" kern="1200" dirty="0">
                <a:solidFill>
                  <a:schemeClr val="tx1"/>
                </a:solidFill>
                <a:latin typeface="Cabin" charset="0"/>
                <a:ea typeface="Cabin" charset="0"/>
                <a:cs typeface="Cabin" charset="0"/>
              </a:rPr>
              <a:t>/page2.htm</a:t>
            </a:r>
          </a:p>
          <a:p>
            <a:endParaRPr lang="en-US" sz="1200" kern="1200" dirty="0" smtClean="0">
              <a:solidFill>
                <a:schemeClr val="tx1"/>
              </a:solidFill>
              <a:latin typeface="Cabin" charset="0"/>
              <a:ea typeface="Cabin" charset="0"/>
              <a:cs typeface="Cabin" charset="0"/>
            </a:endParaRPr>
          </a:p>
          <a:p>
            <a:r>
              <a:rPr lang="en-US" sz="1200" kern="1200" dirty="0">
                <a:solidFill>
                  <a:schemeClr val="tx1"/>
                </a:solidFill>
                <a:latin typeface="Cabin" charset="0"/>
                <a:ea typeface="Cabin" charset="0"/>
                <a:cs typeface="Cabin" charset="0"/>
              </a:rPr>
              <a:t>Smith, S. (2012, September 2). </a:t>
            </a:r>
            <a:r>
              <a:rPr lang="en-US" sz="1200" i="1" dirty="0">
                <a:latin typeface="Cabin" charset="0"/>
                <a:ea typeface="Cabin" charset="0"/>
                <a:cs typeface="Cabin" charset="0"/>
              </a:rPr>
              <a:t>Big-box store has new life as an airy public library</a:t>
            </a:r>
            <a:r>
              <a:rPr lang="en-US" sz="1200" dirty="0">
                <a:latin typeface="Cabin" charset="0"/>
                <a:ea typeface="Cabin" charset="0"/>
                <a:cs typeface="Cabin" charset="0"/>
              </a:rPr>
              <a:t>. The </a:t>
            </a:r>
            <a:r>
              <a:rPr lang="en-US" sz="1200" kern="1200" dirty="0">
                <a:solidFill>
                  <a:schemeClr val="tx1"/>
                </a:solidFill>
                <a:latin typeface="Cabin" charset="0"/>
                <a:ea typeface="Cabin" charset="0"/>
                <a:cs typeface="Cabin" charset="0"/>
              </a:rPr>
              <a:t>New York Times. Retrieved from </a:t>
            </a:r>
            <a:r>
              <a:rPr lang="en-US" sz="1200" dirty="0">
                <a:latin typeface="Cabin" charset="0"/>
                <a:ea typeface="Cabin" charset="0"/>
                <a:cs typeface="Cabin" charset="0"/>
              </a:rPr>
              <a:t>http://</a:t>
            </a:r>
            <a:r>
              <a:rPr lang="en-US" sz="1200" dirty="0" err="1">
                <a:latin typeface="Cabin" charset="0"/>
                <a:ea typeface="Cabin" charset="0"/>
                <a:cs typeface="Cabin" charset="0"/>
              </a:rPr>
              <a:t>www.nytimes.com</a:t>
            </a:r>
            <a:r>
              <a:rPr lang="en-US" sz="1200" dirty="0">
                <a:latin typeface="Cabin" charset="0"/>
                <a:ea typeface="Cabin" charset="0"/>
                <a:cs typeface="Cabin" charset="0"/>
              </a:rPr>
              <a:t>/2012/09/02/us/former-</a:t>
            </a:r>
            <a:r>
              <a:rPr lang="en-US" sz="1200" dirty="0" err="1">
                <a:latin typeface="Cabin" charset="0"/>
                <a:ea typeface="Cabin" charset="0"/>
                <a:cs typeface="Cabin" charset="0"/>
              </a:rPr>
              <a:t>walmart</a:t>
            </a:r>
            <a:r>
              <a:rPr lang="en-US" sz="1200" dirty="0">
                <a:latin typeface="Cabin" charset="0"/>
                <a:ea typeface="Cabin" charset="0"/>
                <a:cs typeface="Cabin" charset="0"/>
              </a:rPr>
              <a:t>-in-</a:t>
            </a:r>
            <a:r>
              <a:rPr lang="en-US" sz="1200" dirty="0" err="1">
                <a:latin typeface="Cabin" charset="0"/>
                <a:ea typeface="Cabin" charset="0"/>
                <a:cs typeface="Cabin" charset="0"/>
              </a:rPr>
              <a:t>mcallen</a:t>
            </a:r>
            <a:r>
              <a:rPr lang="en-US" sz="1200" dirty="0">
                <a:latin typeface="Cabin" charset="0"/>
                <a:ea typeface="Cabin" charset="0"/>
                <a:cs typeface="Cabin" charset="0"/>
              </a:rPr>
              <a:t>-is-now-an-airy-public-</a:t>
            </a:r>
            <a:r>
              <a:rPr lang="en-US" sz="1200" dirty="0" err="1">
                <a:latin typeface="Cabin" charset="0"/>
                <a:ea typeface="Cabin" charset="0"/>
                <a:cs typeface="Cabin" charset="0"/>
              </a:rPr>
              <a:t>library.html</a:t>
            </a:r>
            <a:endParaRPr lang="en-US" sz="1200" dirty="0">
              <a:latin typeface="Cabin" charset="0"/>
              <a:ea typeface="Cabin" charset="0"/>
              <a:cs typeface="Cabin" charset="0"/>
            </a:endParaRPr>
          </a:p>
          <a:p>
            <a:endParaRPr lang="en-US" sz="1200" kern="1200" dirty="0" smtClean="0">
              <a:solidFill>
                <a:schemeClr val="tx1"/>
              </a:solidFill>
              <a:latin typeface="Cabin" charset="0"/>
              <a:ea typeface="Cabin" charset="0"/>
              <a:cs typeface="Cabin" charset="0"/>
            </a:endParaRPr>
          </a:p>
          <a:p>
            <a:endParaRPr lang="en-US" sz="1200" kern="1200" dirty="0">
              <a:solidFill>
                <a:schemeClr val="tx1"/>
              </a:solidFill>
              <a:latin typeface="Cabin" charset="0"/>
              <a:ea typeface="Cabin" charset="0"/>
              <a:cs typeface="Cabin" charset="0"/>
            </a:endParaRPr>
          </a:p>
          <a:p>
            <a:endParaRPr lang="en-US" sz="1200" kern="1200" dirty="0">
              <a:solidFill>
                <a:schemeClr val="tx1"/>
              </a:solidFill>
              <a:latin typeface="Cabin" charset="0"/>
              <a:ea typeface="Cabin" charset="0"/>
              <a:cs typeface="Cabi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a:spLocks noGrp="1"/>
          </p:cNvSpPr>
          <p:nvPr>
            <p:ph type="body" idx="1"/>
          </p:nvPr>
        </p:nvSpPr>
        <p:spPr>
          <a:xfrm>
            <a:off x="2871075" y="241396"/>
            <a:ext cx="5561100" cy="3449399"/>
          </a:xfrm>
          <a:prstGeom prst="rect">
            <a:avLst/>
          </a:prstGeom>
        </p:spPr>
        <p:txBody>
          <a:bodyPr lIns="91425" tIns="91425" rIns="91425" bIns="91425" anchor="t" anchorCtr="0">
            <a:noAutofit/>
          </a:bodyPr>
          <a:lstStyle/>
          <a:p>
            <a:pPr lvl="0">
              <a:buClrTx/>
              <a:buSzTx/>
              <a:buNone/>
              <a:defRPr/>
            </a:pPr>
            <a:r>
              <a:rPr lang="en-US" sz="1200" b="1" dirty="0" smtClean="0">
                <a:solidFill>
                  <a:schemeClr val="tx1"/>
                </a:solidFill>
              </a:rPr>
              <a:t>Photos:</a:t>
            </a:r>
          </a:p>
          <a:p>
            <a:pPr lvl="0">
              <a:buClrTx/>
              <a:buSzTx/>
              <a:buNone/>
              <a:defRPr/>
            </a:pPr>
            <a:r>
              <a:rPr lang="en-US" sz="1200" b="1" dirty="0" smtClean="0">
                <a:solidFill>
                  <a:schemeClr val="tx1"/>
                </a:solidFill>
              </a:rPr>
              <a:t>Seattle </a:t>
            </a:r>
            <a:r>
              <a:rPr lang="en-US" sz="1200" b="1" dirty="0">
                <a:solidFill>
                  <a:schemeClr val="tx1"/>
                </a:solidFill>
              </a:rPr>
              <a:t>Public Library</a:t>
            </a:r>
          </a:p>
          <a:p>
            <a:pPr>
              <a:buClrTx/>
              <a:buSzTx/>
              <a:buNone/>
              <a:defRPr/>
            </a:pPr>
            <a:r>
              <a:rPr lang="en-US" sz="1200" dirty="0" smtClean="0"/>
              <a:t>“</a:t>
            </a:r>
            <a:r>
              <a:rPr lang="en-US" sz="1200" dirty="0"/>
              <a:t>Seattle Public Library, 8:30 PM 07.28.14” </a:t>
            </a:r>
            <a:r>
              <a:rPr lang="en-US" sz="1200" dirty="0" smtClean="0"/>
              <a:t>by Joe Wolf. </a:t>
            </a:r>
            <a:r>
              <a:rPr lang="en-US" sz="1200" dirty="0"/>
              <a:t>Licensed under a Creative Commons Attribution-</a:t>
            </a:r>
            <a:r>
              <a:rPr lang="en-US" sz="1200" dirty="0" err="1"/>
              <a:t>NoDerivs</a:t>
            </a:r>
            <a:r>
              <a:rPr lang="en-US" sz="1200" dirty="0"/>
              <a:t> 2.0 Generic (CC BY-ND 2.0</a:t>
            </a:r>
            <a:r>
              <a:rPr lang="en-US" sz="1200" dirty="0" smtClean="0"/>
              <a:t>). Retrieved from https</a:t>
            </a:r>
            <a:r>
              <a:rPr lang="en-US" sz="1200" dirty="0"/>
              <a:t>://</a:t>
            </a:r>
            <a:r>
              <a:rPr lang="en-US" sz="1200" dirty="0" err="1"/>
              <a:t>www.flickr.com</a:t>
            </a:r>
            <a:r>
              <a:rPr lang="en-US" sz="1200" dirty="0"/>
              <a:t>/photos/</a:t>
            </a:r>
            <a:r>
              <a:rPr lang="en-US" sz="1200" dirty="0" err="1"/>
              <a:t>joebehr</a:t>
            </a:r>
            <a:r>
              <a:rPr lang="en-US" sz="1200" dirty="0"/>
              <a:t>/14655895419</a:t>
            </a:r>
          </a:p>
          <a:p>
            <a:pPr lvl="0">
              <a:buClrTx/>
              <a:buSzTx/>
              <a:buNone/>
              <a:defRPr/>
            </a:pPr>
            <a:endParaRPr lang="en-US" sz="1200" dirty="0" smtClean="0">
              <a:solidFill>
                <a:schemeClr val="tx1"/>
              </a:solidFill>
            </a:endParaRPr>
          </a:p>
          <a:p>
            <a:pPr>
              <a:buClrTx/>
              <a:buSzTx/>
              <a:buNone/>
              <a:defRPr/>
            </a:pPr>
            <a:r>
              <a:rPr lang="en-US" sz="1200" dirty="0" smtClean="0"/>
              <a:t>“Seattle </a:t>
            </a:r>
            <a:r>
              <a:rPr lang="en-US" sz="1200" dirty="0"/>
              <a:t>Public Library on a sunny </a:t>
            </a:r>
            <a:r>
              <a:rPr lang="en-US" sz="1200" dirty="0" smtClean="0"/>
              <a:t>day” b</a:t>
            </a:r>
            <a:r>
              <a:rPr lang="en-US" sz="1200" dirty="0" smtClean="0">
                <a:solidFill>
                  <a:schemeClr val="tx1"/>
                </a:solidFill>
              </a:rPr>
              <a:t>y </a:t>
            </a:r>
            <a:r>
              <a:rPr lang="en-US" sz="1200" dirty="0">
                <a:solidFill>
                  <a:schemeClr val="tx1"/>
                </a:solidFill>
              </a:rPr>
              <a:t>Moody75 </a:t>
            </a:r>
            <a:r>
              <a:rPr lang="en-US" sz="1200" dirty="0" smtClean="0">
                <a:solidFill>
                  <a:schemeClr val="tx1"/>
                </a:solidFill>
              </a:rPr>
              <a:t>Licensed under </a:t>
            </a:r>
            <a:r>
              <a:rPr lang="en-US" sz="1200" dirty="0">
                <a:solidFill>
                  <a:schemeClr val="tx1"/>
                </a:solidFill>
              </a:rPr>
              <a:t>a [CC BY-SA 2.0 (http://</a:t>
            </a:r>
            <a:r>
              <a:rPr lang="en-US" sz="1200" dirty="0" err="1">
                <a:solidFill>
                  <a:schemeClr val="tx1"/>
                </a:solidFill>
              </a:rPr>
              <a:t>creativecommons.org</a:t>
            </a:r>
            <a:r>
              <a:rPr lang="en-US" sz="1200" dirty="0">
                <a:solidFill>
                  <a:schemeClr val="tx1"/>
                </a:solidFill>
              </a:rPr>
              <a:t>/licenses/by-</a:t>
            </a:r>
            <a:r>
              <a:rPr lang="en-US" sz="1200" dirty="0" err="1">
                <a:solidFill>
                  <a:schemeClr val="tx1"/>
                </a:solidFill>
              </a:rPr>
              <a:t>sa</a:t>
            </a:r>
            <a:r>
              <a:rPr lang="en-US" sz="1200" dirty="0">
                <a:solidFill>
                  <a:schemeClr val="tx1"/>
                </a:solidFill>
              </a:rPr>
              <a:t>/2.0)], via Wikimedia </a:t>
            </a:r>
            <a:r>
              <a:rPr lang="en-US" sz="1200" dirty="0" smtClean="0">
                <a:solidFill>
                  <a:schemeClr val="tx1"/>
                </a:solidFill>
              </a:rPr>
              <a:t>Commons.</a:t>
            </a:r>
            <a:endParaRPr lang="en-US" sz="1200" dirty="0">
              <a:solidFill>
                <a:schemeClr val="tx1"/>
              </a:solidFill>
            </a:endParaRPr>
          </a:p>
          <a:p>
            <a:pPr>
              <a:buClrTx/>
              <a:buSzTx/>
              <a:buNone/>
              <a:defRPr/>
            </a:pPr>
            <a:r>
              <a:rPr lang="en-US" sz="1200" dirty="0" smtClean="0">
                <a:solidFill>
                  <a:schemeClr val="tx1"/>
                </a:solidFill>
              </a:rPr>
              <a:t>Retrieved from http</a:t>
            </a:r>
            <a:r>
              <a:rPr lang="en-US" sz="1200" dirty="0">
                <a:solidFill>
                  <a:schemeClr val="tx1"/>
                </a:solidFill>
              </a:rPr>
              <a:t>://www.flickr.com/photos/moody75/48112462</a:t>
            </a:r>
            <a:r>
              <a:rPr lang="en-US" sz="1200" dirty="0" smtClean="0">
                <a:solidFill>
                  <a:schemeClr val="tx1"/>
                </a:solidFill>
              </a:rPr>
              <a:t>/ </a:t>
            </a:r>
          </a:p>
          <a:p>
            <a:pPr>
              <a:buClrTx/>
              <a:buSzTx/>
              <a:buNone/>
              <a:defRPr/>
            </a:pPr>
            <a:endParaRPr lang="en-US" sz="1200" dirty="0"/>
          </a:p>
          <a:p>
            <a:pPr>
              <a:buClrTx/>
              <a:buSzTx/>
              <a:buNone/>
              <a:defRPr/>
            </a:pPr>
            <a:r>
              <a:rPr lang="en-US" sz="1200" kern="1200" dirty="0" smtClean="0">
                <a:solidFill>
                  <a:schemeClr val="tx1"/>
                </a:solidFill>
              </a:rPr>
              <a:t>“</a:t>
            </a:r>
            <a:r>
              <a:rPr lang="en-US" sz="1200" dirty="0"/>
              <a:t>The Seattle Public Library” </a:t>
            </a:r>
            <a:r>
              <a:rPr lang="en-US" sz="1200" dirty="0" smtClean="0"/>
              <a:t>by </a:t>
            </a:r>
            <a:r>
              <a:rPr lang="en-US" sz="1200" kern="1200" dirty="0" smtClean="0">
                <a:solidFill>
                  <a:schemeClr val="tx1"/>
                </a:solidFill>
              </a:rPr>
              <a:t>“The West End.” </a:t>
            </a:r>
            <a:r>
              <a:rPr lang="en-US" sz="1200" dirty="0"/>
              <a:t>Licensed under a Creative Commons Attribution-</a:t>
            </a:r>
            <a:r>
              <a:rPr lang="en-US" sz="1200" dirty="0" err="1"/>
              <a:t>NonCommercial</a:t>
            </a:r>
            <a:r>
              <a:rPr lang="en-US" sz="1200" dirty="0"/>
              <a:t>-</a:t>
            </a:r>
            <a:r>
              <a:rPr lang="en-US" sz="1200" dirty="0" err="1"/>
              <a:t>NoDerivs</a:t>
            </a:r>
            <a:r>
              <a:rPr lang="en-US" sz="1200" dirty="0"/>
              <a:t> 2.0 Generic (CC BY-NC-ND </a:t>
            </a:r>
            <a:r>
              <a:rPr lang="en-US" sz="1200" dirty="0" smtClean="0"/>
              <a:t>2.0</a:t>
            </a:r>
            <a:r>
              <a:rPr lang="en-US" sz="1200" dirty="0"/>
              <a:t>). Retrieved from https://</a:t>
            </a:r>
            <a:r>
              <a:rPr lang="en-US" sz="1200" dirty="0" err="1" smtClean="0"/>
              <a:t>www.flickr.com</a:t>
            </a:r>
            <a:r>
              <a:rPr lang="en-US" sz="1200" dirty="0" smtClean="0"/>
              <a:t>/photos/</a:t>
            </a:r>
            <a:r>
              <a:rPr lang="en-US" sz="1200" dirty="0" err="1" smtClean="0"/>
              <a:t>thewestend</a:t>
            </a:r>
            <a:r>
              <a:rPr lang="en-US" sz="1200" dirty="0" smtClean="0"/>
              <a:t>/</a:t>
            </a:r>
          </a:p>
          <a:p>
            <a:pPr>
              <a:buClrTx/>
              <a:buSzTx/>
              <a:buNone/>
              <a:defRPr/>
            </a:pPr>
            <a:r>
              <a:rPr lang="en-US" sz="1200" dirty="0" smtClean="0"/>
              <a:t>22434747000/in/photolist-4jyc2e-yvMZC-cDL73W-cDL81A-oVz69-7MQdJ8-92pNqB-a3P7p6-AbtWEL-6CALKw-7BeUHb-7Bb6jK-4vfmxe-7BeVw7-vFwK8D-7BeVeu-yABsZ-6HeTSN-a2j8Ni-92pLZD-a3P7Gi-7BeUSN-7vkuA8-PSzkw-5aY5U1-tUzY-jkZUd-bwYLz-jkZUe-7EtvYj-rzXS8r</a:t>
            </a:r>
          </a:p>
          <a:p>
            <a:pPr>
              <a:buClrTx/>
              <a:buSzTx/>
              <a:buNone/>
              <a:defRPr/>
            </a:pPr>
            <a:endParaRPr lang="en-US" sz="1200" dirty="0"/>
          </a:p>
          <a:p>
            <a:pPr lvl="0">
              <a:buClrTx/>
              <a:buSzTx/>
              <a:buNone/>
              <a:defRPr/>
            </a:pPr>
            <a:r>
              <a:rPr lang="en-US" sz="1200" b="1" dirty="0" smtClean="0">
                <a:solidFill>
                  <a:schemeClr val="tx1"/>
                </a:solidFill>
              </a:rPr>
              <a:t>Anacostia </a:t>
            </a:r>
            <a:r>
              <a:rPr lang="en-US" sz="1200" b="1" dirty="0">
                <a:solidFill>
                  <a:schemeClr val="tx1"/>
                </a:solidFill>
              </a:rPr>
              <a:t>Public </a:t>
            </a:r>
            <a:r>
              <a:rPr lang="en-US" sz="1200" b="1" dirty="0" smtClean="0">
                <a:solidFill>
                  <a:schemeClr val="tx1"/>
                </a:solidFill>
              </a:rPr>
              <a:t>Library</a:t>
            </a:r>
          </a:p>
          <a:p>
            <a:pPr>
              <a:buClrTx/>
              <a:buSzTx/>
              <a:buNone/>
              <a:defRPr/>
            </a:pPr>
            <a:r>
              <a:rPr lang="en-US" sz="1200" dirty="0"/>
              <a:t>“</a:t>
            </a:r>
            <a:r>
              <a:rPr lang="en-US" sz="1200" dirty="0" err="1"/>
              <a:t>anacostia</a:t>
            </a:r>
            <a:r>
              <a:rPr lang="en-US" sz="1200" dirty="0"/>
              <a:t> neighborhood library at night” </a:t>
            </a:r>
            <a:r>
              <a:rPr lang="en-US" sz="1200" dirty="0" smtClean="0"/>
              <a:t>by “</a:t>
            </a:r>
            <a:r>
              <a:rPr lang="en-US" sz="1200" dirty="0" err="1" smtClean="0"/>
              <a:t>GarberDC</a:t>
            </a:r>
            <a:r>
              <a:rPr lang="en-US" sz="1200" dirty="0" smtClean="0"/>
              <a:t>.” </a:t>
            </a:r>
            <a:r>
              <a:rPr lang="en-US" sz="1200" dirty="0"/>
              <a:t>Licensed under a Creative Commons </a:t>
            </a:r>
            <a:r>
              <a:rPr lang="en-US" sz="1200" dirty="0" smtClean="0"/>
              <a:t>Attribution-</a:t>
            </a:r>
            <a:r>
              <a:rPr lang="en-US" sz="1200" dirty="0" err="1" smtClean="0"/>
              <a:t>NoDerivs</a:t>
            </a:r>
            <a:r>
              <a:rPr lang="en-US" sz="1200" dirty="0" smtClean="0"/>
              <a:t> </a:t>
            </a:r>
            <a:r>
              <a:rPr lang="en-US" sz="1200" dirty="0"/>
              <a:t>2.0 Generic (CC BY-ND 2.0</a:t>
            </a:r>
            <a:r>
              <a:rPr lang="en-US" sz="1200" dirty="0" smtClean="0"/>
              <a:t>). Retrieved from https</a:t>
            </a:r>
            <a:r>
              <a:rPr lang="en-US" sz="1200" dirty="0"/>
              <a:t>://</a:t>
            </a:r>
            <a:r>
              <a:rPr lang="en-US" sz="1200" dirty="0" err="1"/>
              <a:t>www.flickr.com</a:t>
            </a:r>
            <a:r>
              <a:rPr lang="en-US" sz="1200" dirty="0"/>
              <a:t>/photos/dg-rad/2575195523</a:t>
            </a:r>
            <a:r>
              <a:rPr lang="en-US" sz="1200" dirty="0" smtClean="0"/>
              <a:t>/</a:t>
            </a:r>
            <a:endParaRPr lang="en-US" sz="1200" dirty="0"/>
          </a:p>
          <a:p>
            <a:pPr lvl="0">
              <a:buClrTx/>
              <a:buSzTx/>
              <a:buNone/>
              <a:defRPr/>
            </a:pPr>
            <a:endParaRPr lang="en-US" sz="1200" kern="1200" dirty="0">
              <a:solidFill>
                <a:schemeClr val="tx1"/>
              </a:solidFill>
              <a:hlinkClick r:id="rId3"/>
            </a:endParaRPr>
          </a:p>
          <a:p>
            <a:pPr>
              <a:buClrTx/>
              <a:buSzTx/>
              <a:buNone/>
              <a:defRPr/>
            </a:pPr>
            <a:r>
              <a:rPr lang="en-US" sz="1200" dirty="0">
                <a:solidFill>
                  <a:srgbClr val="000000"/>
                </a:solidFill>
              </a:rPr>
              <a:t>Presentation template by </a:t>
            </a:r>
            <a:r>
              <a:rPr lang="en-US" sz="1200" dirty="0" err="1">
                <a:solidFill>
                  <a:srgbClr val="000000"/>
                </a:solidFill>
              </a:rPr>
              <a:t>SlidesCarnival</a:t>
            </a:r>
            <a:endParaRPr lang="en-US" sz="1200" dirty="0">
              <a:solidFill>
                <a:srgbClr val="000000"/>
              </a:solidFill>
            </a:endParaRPr>
          </a:p>
          <a:p>
            <a:pPr lvl="0">
              <a:buClrTx/>
              <a:buSzTx/>
              <a:buNone/>
              <a:defRPr/>
            </a:pPr>
            <a:endParaRPr lang="en-US" sz="1200" kern="1200" dirty="0">
              <a:solidFill>
                <a:schemeClr val="tx1"/>
              </a:solidFill>
              <a:hlinkClick r:id="rId3"/>
            </a:endParaRPr>
          </a:p>
        </p:txBody>
      </p:sp>
      <p:sp>
        <p:nvSpPr>
          <p:cNvPr id="6" name="Shape 287"/>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rtl="0">
              <a:spcBef>
                <a:spcPts val="0"/>
              </a:spcBef>
              <a:buNone/>
            </a:pPr>
            <a:r>
              <a:rPr lang="en-US" dirty="0" smtClean="0"/>
              <a:t>Credits</a:t>
            </a:r>
            <a:endParaRPr lang="en" dirty="0"/>
          </a:p>
        </p:txBody>
      </p:sp>
    </p:spTree>
    <p:extLst>
      <p:ext uri="{BB962C8B-B14F-4D97-AF65-F5344CB8AC3E}">
        <p14:creationId xmlns:p14="http://schemas.microsoft.com/office/powerpoint/2010/main" val="28222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body" idx="1"/>
          </p:nvPr>
        </p:nvSpPr>
        <p:spPr>
          <a:xfrm>
            <a:off x="2871075" y="1007295"/>
            <a:ext cx="5561100" cy="3571200"/>
          </a:xfrm>
          <a:prstGeom prst="rect">
            <a:avLst/>
          </a:prstGeom>
        </p:spPr>
        <p:txBody>
          <a:bodyPr lIns="91425" tIns="91425" rIns="91425" bIns="91425" anchor="t" anchorCtr="0">
            <a:noAutofit/>
          </a:bodyPr>
          <a:lstStyle/>
          <a:p>
            <a:pPr marL="514350" lvl="0" indent="-514350">
              <a:spcBef>
                <a:spcPts val="0"/>
              </a:spcBef>
              <a:buFont typeface="+mj-lt"/>
              <a:buAutoNum type="arabicPeriod"/>
            </a:pPr>
            <a:r>
              <a:rPr lang="en-US" sz="2600" b="1" dirty="0" smtClean="0"/>
              <a:t>How do people feel about public libraries?</a:t>
            </a:r>
          </a:p>
          <a:p>
            <a:pPr marL="514350" lvl="0" indent="-514350">
              <a:spcBef>
                <a:spcPts val="0"/>
              </a:spcBef>
              <a:buFont typeface="+mj-lt"/>
              <a:buAutoNum type="arabicPeriod"/>
            </a:pPr>
            <a:r>
              <a:rPr lang="en-US" sz="2600" b="1" dirty="0" smtClean="0"/>
              <a:t>How do people use public libraries?</a:t>
            </a:r>
          </a:p>
          <a:p>
            <a:pPr marL="514350" indent="-514350">
              <a:buFont typeface="+mj-lt"/>
              <a:buAutoNum type="arabicPeriod"/>
            </a:pPr>
            <a:r>
              <a:rPr lang="en-US" sz="2600" b="1" dirty="0"/>
              <a:t>What do people want from their public libraries</a:t>
            </a:r>
            <a:r>
              <a:rPr lang="en-US" sz="2600" b="1" dirty="0" smtClean="0"/>
              <a:t>?</a:t>
            </a:r>
          </a:p>
          <a:p>
            <a:pPr marL="514350" lvl="0" indent="-514350">
              <a:buFont typeface="+mj-lt"/>
              <a:buAutoNum type="arabicPeriod"/>
            </a:pPr>
            <a:r>
              <a:rPr lang="en-US" sz="2600" b="1" dirty="0"/>
              <a:t>What role can architecture play?</a:t>
            </a:r>
            <a:endParaRPr lang="en" sz="2600" b="1" dirty="0"/>
          </a:p>
        </p:txBody>
      </p:sp>
      <p:grpSp>
        <p:nvGrpSpPr>
          <p:cNvPr id="87" name="Shape 87"/>
          <p:cNvGrpSpPr/>
          <p:nvPr/>
        </p:nvGrpSpPr>
        <p:grpSpPr>
          <a:xfrm>
            <a:off x="1512238" y="483379"/>
            <a:ext cx="564103" cy="601050"/>
            <a:chOff x="5970800" y="1619250"/>
            <a:chExt cx="428650" cy="456725"/>
          </a:xfrm>
        </p:grpSpPr>
        <p:sp>
          <p:nvSpPr>
            <p:cNvPr id="88" name="Shape 88"/>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733675" y="2589722"/>
            <a:ext cx="3676499" cy="1159799"/>
          </a:xfrm>
          <a:prstGeom prst="rect">
            <a:avLst/>
          </a:prstGeom>
        </p:spPr>
        <p:txBody>
          <a:bodyPr lIns="91425" tIns="91425" rIns="91425" bIns="91425" anchor="b" anchorCtr="0">
            <a:noAutofit/>
          </a:bodyPr>
          <a:lstStyle/>
          <a:p>
            <a:r>
              <a:rPr lang="en-US" sz="8000" dirty="0" smtClean="0">
                <a:latin typeface="Cabin"/>
                <a:ea typeface="Cabin"/>
                <a:cs typeface="Cabin"/>
                <a:sym typeface="Cabin"/>
              </a:rPr>
              <a:t>1</a:t>
            </a:r>
            <a:br>
              <a:rPr lang="en-US" sz="8000" dirty="0" smtClean="0">
                <a:latin typeface="Cabin"/>
                <a:ea typeface="Cabin"/>
                <a:cs typeface="Cabin"/>
                <a:sym typeface="Cabin"/>
              </a:rPr>
            </a:br>
            <a:r>
              <a:rPr lang="en-US" sz="3600" dirty="0"/>
              <a:t>How do people feel about public libraries</a:t>
            </a:r>
            <a:r>
              <a:rPr lang="en-US" sz="3600" dirty="0" smtClean="0"/>
              <a:t>?</a:t>
            </a:r>
            <a:endParaRPr lang="en-US" sz="3600" dirty="0"/>
          </a:p>
        </p:txBody>
      </p:sp>
    </p:spTree>
    <p:extLst>
      <p:ext uri="{BB962C8B-B14F-4D97-AF65-F5344CB8AC3E}">
        <p14:creationId xmlns:p14="http://schemas.microsoft.com/office/powerpoint/2010/main" val="135666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Shape 142"/>
          <p:cNvSpPr txBox="1">
            <a:spLocks noGrp="1"/>
          </p:cNvSpPr>
          <p:nvPr>
            <p:ph type="body" idx="1"/>
          </p:nvPr>
        </p:nvSpPr>
        <p:spPr>
          <a:xfrm>
            <a:off x="2756400" y="1072300"/>
            <a:ext cx="5521800" cy="1091999"/>
          </a:xfrm>
          <a:prstGeom prst="rect">
            <a:avLst/>
          </a:prstGeom>
        </p:spPr>
        <p:txBody>
          <a:bodyPr lIns="91425" tIns="91425" rIns="91425" bIns="91425" anchor="t" anchorCtr="0">
            <a:noAutofit/>
          </a:bodyPr>
          <a:lstStyle/>
          <a:p>
            <a:pPr>
              <a:buNone/>
            </a:pPr>
            <a:r>
              <a:rPr lang="en-US" sz="2000" kern="1200" dirty="0">
                <a:solidFill>
                  <a:schemeClr val="tx1"/>
                </a:solidFill>
              </a:rPr>
              <a:t>of people report “that closing their local public library would have a major impact on their </a:t>
            </a:r>
            <a:r>
              <a:rPr lang="en-US" sz="2000" dirty="0" smtClean="0">
                <a:solidFill>
                  <a:srgbClr val="000000"/>
                </a:solidFill>
                <a:highlight>
                  <a:srgbClr val="FFFF00"/>
                </a:highlight>
              </a:rPr>
              <a:t>community</a:t>
            </a:r>
            <a:r>
              <a:rPr lang="en-US" sz="2000" kern="1200" dirty="0">
                <a:solidFill>
                  <a:schemeClr val="tx1"/>
                </a:solidFill>
              </a:rPr>
              <a:t>”</a:t>
            </a:r>
            <a:endParaRPr lang="en" sz="2000" dirty="0">
              <a:solidFill>
                <a:srgbClr val="FFFF00"/>
              </a:solidFill>
              <a:highlight>
                <a:srgbClr val="000000"/>
              </a:highlight>
            </a:endParaRPr>
          </a:p>
          <a:p>
            <a:pPr lvl="0">
              <a:buNone/>
            </a:pPr>
            <a:endParaRPr lang="en-US" sz="2000" dirty="0" smtClean="0">
              <a:solidFill>
                <a:srgbClr val="000000"/>
              </a:solidFill>
              <a:highlight>
                <a:srgbClr val="FFFF00"/>
              </a:highlight>
            </a:endParaRPr>
          </a:p>
          <a:p>
            <a:pPr lvl="0" rtl="0">
              <a:spcBef>
                <a:spcPts val="0"/>
              </a:spcBef>
              <a:buNone/>
            </a:pPr>
            <a:endParaRPr lang="en-US" sz="2000" dirty="0">
              <a:solidFill>
                <a:srgbClr val="000000"/>
              </a:solidFill>
              <a:highlight>
                <a:srgbClr val="FFFF00"/>
              </a:highlight>
            </a:endParaRPr>
          </a:p>
          <a:p>
            <a:pPr lvl="0" rtl="0">
              <a:spcBef>
                <a:spcPts val="0"/>
              </a:spcBef>
              <a:buNone/>
            </a:pPr>
            <a:endParaRPr lang="en" sz="2000" dirty="0">
              <a:solidFill>
                <a:srgbClr val="000000"/>
              </a:solidFill>
              <a:highlight>
                <a:srgbClr val="FFFF00"/>
              </a:highlight>
            </a:endParaRPr>
          </a:p>
        </p:txBody>
      </p:sp>
      <p:sp>
        <p:nvSpPr>
          <p:cNvPr id="5" name="Shape 190"/>
          <p:cNvSpPr txBox="1">
            <a:spLocks/>
          </p:cNvSpPr>
          <p:nvPr/>
        </p:nvSpPr>
        <p:spPr>
          <a:xfrm>
            <a:off x="1008325" y="948351"/>
            <a:ext cx="655375" cy="1104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6000" dirty="0" smtClean="0">
                <a:solidFill>
                  <a:schemeClr val="bg1"/>
                </a:solidFill>
                <a:latin typeface="Cabin"/>
                <a:ea typeface="Cabin"/>
                <a:cs typeface="Cabin"/>
                <a:sym typeface="Cabin"/>
              </a:rPr>
              <a:t>2</a:t>
            </a:r>
            <a:endParaRPr lang="en" sz="6000" dirty="0">
              <a:solidFill>
                <a:schemeClr val="bg1"/>
              </a:solidFill>
              <a:latin typeface="Cabin"/>
              <a:ea typeface="Cabin"/>
              <a:cs typeface="Cabin"/>
              <a:sym typeface="Cabin"/>
            </a:endParaRPr>
          </a:p>
        </p:txBody>
      </p:sp>
      <p:sp>
        <p:nvSpPr>
          <p:cNvPr id="6" name="Shape 190"/>
          <p:cNvSpPr txBox="1">
            <a:spLocks/>
          </p:cNvSpPr>
          <p:nvPr/>
        </p:nvSpPr>
        <p:spPr>
          <a:xfrm>
            <a:off x="1666188" y="1275648"/>
            <a:ext cx="680775" cy="11303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6000" dirty="0" smtClean="0">
                <a:solidFill>
                  <a:schemeClr val="bg1"/>
                </a:solidFill>
                <a:latin typeface="Cabin"/>
                <a:ea typeface="Cabin"/>
                <a:cs typeface="Cabin"/>
                <a:sym typeface="Cabin"/>
              </a:rPr>
              <a:t>3</a:t>
            </a:r>
            <a:endParaRPr lang="en" sz="6000" dirty="0">
              <a:solidFill>
                <a:schemeClr val="bg1"/>
              </a:solidFill>
              <a:latin typeface="Cabin"/>
              <a:ea typeface="Cabin"/>
              <a:cs typeface="Cabin"/>
              <a:sym typeface="Cabin"/>
            </a:endParaRPr>
          </a:p>
        </p:txBody>
      </p:sp>
      <p:sp>
        <p:nvSpPr>
          <p:cNvPr id="7" name="Shape 190"/>
          <p:cNvSpPr txBox="1">
            <a:spLocks/>
          </p:cNvSpPr>
          <p:nvPr/>
        </p:nvSpPr>
        <p:spPr>
          <a:xfrm>
            <a:off x="1275687" y="859451"/>
            <a:ext cx="801426" cy="154649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8800" b="0" dirty="0" smtClean="0">
                <a:solidFill>
                  <a:schemeClr val="bg1"/>
                </a:solidFill>
                <a:latin typeface="Cabin"/>
                <a:ea typeface="Cabin"/>
                <a:cs typeface="Cabin"/>
                <a:sym typeface="Cabin"/>
              </a:rPr>
              <a:t>/</a:t>
            </a:r>
            <a:endParaRPr lang="en" sz="8800" b="0" dirty="0">
              <a:solidFill>
                <a:schemeClr val="bg1"/>
              </a:solidFill>
              <a:latin typeface="Cabin"/>
              <a:ea typeface="Cabin"/>
              <a:cs typeface="Cabin"/>
              <a:sym typeface="Cabin"/>
            </a:endParaRPr>
          </a:p>
        </p:txBody>
      </p:sp>
      <p:sp>
        <p:nvSpPr>
          <p:cNvPr id="9" name="Shape 142"/>
          <p:cNvSpPr txBox="1">
            <a:spLocks/>
          </p:cNvSpPr>
          <p:nvPr/>
        </p:nvSpPr>
        <p:spPr>
          <a:xfrm>
            <a:off x="2756400" y="3104300"/>
            <a:ext cx="5521800" cy="10919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3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9pPr>
          </a:lstStyle>
          <a:p>
            <a:pPr>
              <a:buFont typeface="Cabin"/>
              <a:buNone/>
            </a:pPr>
            <a:r>
              <a:rPr lang="en-US" sz="2000" kern="1200" dirty="0" smtClean="0">
                <a:solidFill>
                  <a:schemeClr val="tx1"/>
                </a:solidFill>
              </a:rPr>
              <a:t>of people report “that closing their local public library would have a major impact on </a:t>
            </a:r>
          </a:p>
          <a:p>
            <a:pPr>
              <a:buFont typeface="Cabin"/>
              <a:buNone/>
            </a:pPr>
            <a:r>
              <a:rPr lang="en-US" sz="2000" dirty="0">
                <a:solidFill>
                  <a:srgbClr val="000000"/>
                </a:solidFill>
                <a:highlight>
                  <a:srgbClr val="FFFF00"/>
                </a:highlight>
              </a:rPr>
              <a:t>t</a:t>
            </a:r>
            <a:r>
              <a:rPr lang="en-US" sz="2000" dirty="0" smtClean="0">
                <a:solidFill>
                  <a:srgbClr val="000000"/>
                </a:solidFill>
                <a:highlight>
                  <a:srgbClr val="FFFF00"/>
                </a:highlight>
              </a:rPr>
              <a:t>hem and their family</a:t>
            </a:r>
            <a:r>
              <a:rPr lang="en-US" sz="2000" kern="1200" dirty="0" smtClean="0">
                <a:solidFill>
                  <a:schemeClr val="tx1"/>
                </a:solidFill>
              </a:rPr>
              <a:t>”</a:t>
            </a:r>
            <a:endParaRPr lang="en" sz="2000" dirty="0" smtClean="0">
              <a:solidFill>
                <a:srgbClr val="FFFF00"/>
              </a:solidFill>
              <a:highlight>
                <a:srgbClr val="000000"/>
              </a:highlight>
            </a:endParaRPr>
          </a:p>
          <a:p>
            <a:pPr>
              <a:buFont typeface="Cabin"/>
              <a:buNone/>
            </a:pPr>
            <a:endParaRPr lang="en-US" sz="2000" dirty="0" smtClean="0">
              <a:solidFill>
                <a:srgbClr val="000000"/>
              </a:solidFill>
              <a:highlight>
                <a:srgbClr val="FFFF00"/>
              </a:highlight>
            </a:endParaRPr>
          </a:p>
          <a:p>
            <a:pPr>
              <a:buFont typeface="Cabin"/>
              <a:buNone/>
            </a:pPr>
            <a:endParaRPr lang="en-US" sz="2000" dirty="0" smtClean="0">
              <a:solidFill>
                <a:srgbClr val="000000"/>
              </a:solidFill>
              <a:highlight>
                <a:srgbClr val="FFFF00"/>
              </a:highlight>
            </a:endParaRPr>
          </a:p>
          <a:p>
            <a:pPr>
              <a:buFont typeface="Cabin"/>
              <a:buNone/>
            </a:pPr>
            <a:endParaRPr lang="en" sz="2000" dirty="0">
              <a:solidFill>
                <a:srgbClr val="000000"/>
              </a:solidFill>
              <a:highlight>
                <a:srgbClr val="FFFF00"/>
              </a:highlight>
            </a:endParaRPr>
          </a:p>
        </p:txBody>
      </p:sp>
      <p:sp>
        <p:nvSpPr>
          <p:cNvPr id="10" name="Shape 190"/>
          <p:cNvSpPr txBox="1">
            <a:spLocks/>
          </p:cNvSpPr>
          <p:nvPr/>
        </p:nvSpPr>
        <p:spPr>
          <a:xfrm>
            <a:off x="1008325" y="2954951"/>
            <a:ext cx="655375" cy="1104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6000" dirty="0" smtClean="0">
                <a:solidFill>
                  <a:schemeClr val="bg1"/>
                </a:solidFill>
                <a:latin typeface="Cabin"/>
                <a:ea typeface="Cabin"/>
                <a:cs typeface="Cabin"/>
                <a:sym typeface="Cabin"/>
              </a:rPr>
              <a:t>1</a:t>
            </a:r>
            <a:endParaRPr lang="en" sz="6000" dirty="0">
              <a:solidFill>
                <a:schemeClr val="bg1"/>
              </a:solidFill>
              <a:latin typeface="Cabin"/>
              <a:ea typeface="Cabin"/>
              <a:cs typeface="Cabin"/>
              <a:sym typeface="Cabin"/>
            </a:endParaRPr>
          </a:p>
        </p:txBody>
      </p:sp>
      <p:sp>
        <p:nvSpPr>
          <p:cNvPr id="11" name="Shape 190"/>
          <p:cNvSpPr txBox="1">
            <a:spLocks/>
          </p:cNvSpPr>
          <p:nvPr/>
        </p:nvSpPr>
        <p:spPr>
          <a:xfrm>
            <a:off x="1589988" y="3282248"/>
            <a:ext cx="680775" cy="11303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6000" dirty="0" smtClean="0">
                <a:solidFill>
                  <a:schemeClr val="bg1"/>
                </a:solidFill>
                <a:latin typeface="Cabin"/>
                <a:ea typeface="Cabin"/>
                <a:cs typeface="Cabin"/>
                <a:sym typeface="Cabin"/>
              </a:rPr>
              <a:t>3</a:t>
            </a:r>
            <a:endParaRPr lang="en" sz="6000" dirty="0">
              <a:solidFill>
                <a:schemeClr val="bg1"/>
              </a:solidFill>
              <a:latin typeface="Cabin"/>
              <a:ea typeface="Cabin"/>
              <a:cs typeface="Cabin"/>
              <a:sym typeface="Cabin"/>
            </a:endParaRPr>
          </a:p>
        </p:txBody>
      </p:sp>
      <p:sp>
        <p:nvSpPr>
          <p:cNvPr id="12" name="Shape 190"/>
          <p:cNvSpPr txBox="1">
            <a:spLocks/>
          </p:cNvSpPr>
          <p:nvPr/>
        </p:nvSpPr>
        <p:spPr>
          <a:xfrm>
            <a:off x="1135987" y="2866051"/>
            <a:ext cx="801426" cy="154649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sz="8800" b="0" dirty="0" smtClean="0">
                <a:solidFill>
                  <a:schemeClr val="bg1"/>
                </a:solidFill>
                <a:latin typeface="Cabin"/>
                <a:ea typeface="Cabin"/>
                <a:cs typeface="Cabin"/>
                <a:sym typeface="Cabin"/>
              </a:rPr>
              <a:t>/</a:t>
            </a:r>
            <a:endParaRPr lang="en" sz="8800" b="0" dirty="0">
              <a:solidFill>
                <a:schemeClr val="bg1"/>
              </a:solidFill>
              <a:latin typeface="Cabin"/>
              <a:ea typeface="Cabin"/>
              <a:cs typeface="Cabin"/>
              <a:sym typeface="Cabin"/>
            </a:endParaRPr>
          </a:p>
        </p:txBody>
      </p:sp>
      <p:sp>
        <p:nvSpPr>
          <p:cNvPr id="13" name="Shape 142"/>
          <p:cNvSpPr txBox="1">
            <a:spLocks/>
          </p:cNvSpPr>
          <p:nvPr/>
        </p:nvSpPr>
        <p:spPr>
          <a:xfrm>
            <a:off x="7436683" y="4570606"/>
            <a:ext cx="1398035" cy="3913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3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9pPr>
          </a:lstStyle>
          <a:p>
            <a:pPr>
              <a:buFont typeface="Cabin"/>
              <a:buNone/>
            </a:pPr>
            <a:r>
              <a:rPr lang="en-US" sz="1400" kern="1200" dirty="0" smtClean="0">
                <a:solidFill>
                  <a:schemeClr val="tx1"/>
                </a:solidFill>
              </a:rPr>
              <a:t>(Horrigan, 2015)</a:t>
            </a:r>
            <a:endParaRPr lang="en" sz="1400" dirty="0" smtClean="0">
              <a:solidFill>
                <a:srgbClr val="FFFF00"/>
              </a:solidFill>
              <a:highlight>
                <a:srgbClr val="000000"/>
              </a:highlight>
            </a:endParaRPr>
          </a:p>
          <a:p>
            <a:pPr>
              <a:buFont typeface="Cabin"/>
              <a:buNone/>
            </a:pPr>
            <a:endParaRPr lang="en-US" sz="2000" dirty="0" smtClean="0">
              <a:solidFill>
                <a:srgbClr val="000000"/>
              </a:solidFill>
              <a:highlight>
                <a:srgbClr val="FFFF00"/>
              </a:highlight>
            </a:endParaRPr>
          </a:p>
          <a:p>
            <a:pPr>
              <a:buFont typeface="Cabin"/>
              <a:buNone/>
            </a:pPr>
            <a:endParaRPr lang="en-US" sz="2000" dirty="0" smtClean="0">
              <a:solidFill>
                <a:srgbClr val="000000"/>
              </a:solidFill>
              <a:highlight>
                <a:srgbClr val="FFFF00"/>
              </a:highlight>
            </a:endParaRPr>
          </a:p>
          <a:p>
            <a:pPr>
              <a:buFont typeface="Cabin"/>
              <a:buNone/>
            </a:pPr>
            <a:endParaRPr lang="en" sz="2000" dirty="0">
              <a:solidFill>
                <a:srgbClr val="000000"/>
              </a:solidFill>
              <a:highlight>
                <a:srgbClr val="FFFF00"/>
              </a:highlight>
            </a:endParaRPr>
          </a:p>
        </p:txBody>
      </p:sp>
    </p:spTree>
    <p:extLst>
      <p:ext uri="{BB962C8B-B14F-4D97-AF65-F5344CB8AC3E}">
        <p14:creationId xmlns:p14="http://schemas.microsoft.com/office/powerpoint/2010/main" val="198472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733675" y="2589722"/>
            <a:ext cx="3676499" cy="1159799"/>
          </a:xfrm>
          <a:prstGeom prst="rect">
            <a:avLst/>
          </a:prstGeom>
        </p:spPr>
        <p:txBody>
          <a:bodyPr lIns="91425" tIns="91425" rIns="91425" bIns="91425" anchor="b" anchorCtr="0">
            <a:noAutofit/>
          </a:bodyPr>
          <a:lstStyle/>
          <a:p>
            <a:pPr lvl="0"/>
            <a:r>
              <a:rPr lang="en-US" sz="8000" dirty="0" smtClean="0">
                <a:latin typeface="Cabin"/>
                <a:ea typeface="Cabin"/>
                <a:cs typeface="Cabin"/>
                <a:sym typeface="Cabin"/>
              </a:rPr>
              <a:t>2</a:t>
            </a:r>
            <a:br>
              <a:rPr lang="en-US" sz="8000" dirty="0" smtClean="0">
                <a:latin typeface="Cabin"/>
                <a:ea typeface="Cabin"/>
                <a:cs typeface="Cabin"/>
                <a:sym typeface="Cabin"/>
              </a:rPr>
            </a:br>
            <a:r>
              <a:rPr lang="en-US" sz="3600" dirty="0"/>
              <a:t>How do people use public libraries</a:t>
            </a:r>
            <a:r>
              <a:rPr lang="en-US" sz="3600" dirty="0" smtClean="0"/>
              <a:t>?</a:t>
            </a:r>
            <a:endParaRPr lang="en-US" sz="3600" dirty="0"/>
          </a:p>
        </p:txBody>
      </p:sp>
    </p:spTree>
    <p:extLst>
      <p:ext uri="{BB962C8B-B14F-4D97-AF65-F5344CB8AC3E}">
        <p14:creationId xmlns:p14="http://schemas.microsoft.com/office/powerpoint/2010/main" val="28379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43951" y="456725"/>
            <a:ext cx="748846" cy="3421592"/>
          </a:xfrm>
          <a:prstGeom prst="rect">
            <a:avLst/>
          </a:prstGeom>
        </p:spPr>
        <p:txBody>
          <a:bodyPr lIns="91425" tIns="91425" rIns="91425" bIns="91425" anchor="t" anchorCtr="0">
            <a:noAutofit/>
          </a:bodyPr>
          <a:lstStyle/>
          <a:p>
            <a:pPr lvl="0" rtl="0">
              <a:spcBef>
                <a:spcPts val="0"/>
              </a:spcBef>
              <a:buNone/>
            </a:pPr>
            <a:r>
              <a:rPr lang="en-US" b="1" dirty="0" smtClean="0"/>
              <a:t>2015</a:t>
            </a:r>
            <a:endParaRPr lang="en" b="1" dirty="0"/>
          </a:p>
          <a:p>
            <a:pPr>
              <a:buNone/>
            </a:pPr>
            <a:r>
              <a:rPr lang="en-US" dirty="0"/>
              <a:t>46%</a:t>
            </a:r>
          </a:p>
          <a:p>
            <a:pPr lvl="0">
              <a:spcBef>
                <a:spcPts val="0"/>
              </a:spcBef>
              <a:buNone/>
            </a:pPr>
            <a:endParaRPr lang="en-US" dirty="0" smtClean="0"/>
          </a:p>
          <a:p>
            <a:pPr lvl="0">
              <a:spcBef>
                <a:spcPts val="0"/>
              </a:spcBef>
              <a:buNone/>
            </a:pPr>
            <a:endParaRPr lang="en-US" dirty="0" smtClean="0"/>
          </a:p>
          <a:p>
            <a:pPr lvl="0">
              <a:spcBef>
                <a:spcPts val="0"/>
              </a:spcBef>
              <a:buNone/>
            </a:pPr>
            <a:r>
              <a:rPr lang="en-US" dirty="0" smtClean="0"/>
              <a:t>66%</a:t>
            </a:r>
          </a:p>
          <a:p>
            <a:pPr lvl="0">
              <a:spcBef>
                <a:spcPts val="0"/>
              </a:spcBef>
              <a:buNone/>
            </a:pPr>
            <a:endParaRPr lang="en-US" dirty="0"/>
          </a:p>
          <a:p>
            <a:pPr>
              <a:buNone/>
            </a:pPr>
            <a:r>
              <a:rPr lang="en-US" dirty="0"/>
              <a:t>53%</a:t>
            </a:r>
            <a:endParaRPr lang="en" dirty="0"/>
          </a:p>
          <a:p>
            <a:pPr lvl="0">
              <a:spcBef>
                <a:spcPts val="0"/>
              </a:spcBef>
              <a:buNone/>
            </a:pPr>
            <a:endParaRPr lang="en-US" dirty="0" smtClean="0"/>
          </a:p>
          <a:p>
            <a:pPr>
              <a:buNone/>
            </a:pPr>
            <a:r>
              <a:rPr lang="en-US" dirty="0"/>
              <a:t>42</a:t>
            </a:r>
            <a:r>
              <a:rPr lang="en-US" dirty="0" smtClean="0"/>
              <a:t>%</a:t>
            </a:r>
          </a:p>
          <a:p>
            <a:pPr lvl="0">
              <a:spcBef>
                <a:spcPts val="0"/>
              </a:spcBef>
              <a:buNone/>
            </a:pPr>
            <a:endParaRPr lang="en-US" dirty="0"/>
          </a:p>
          <a:p>
            <a:pPr lvl="0">
              <a:spcBef>
                <a:spcPts val="0"/>
              </a:spcBef>
              <a:buNone/>
            </a:pPr>
            <a:r>
              <a:rPr lang="en-US" dirty="0" smtClean="0"/>
              <a:t>27%</a:t>
            </a:r>
          </a:p>
          <a:p>
            <a:pPr lvl="0">
              <a:spcBef>
                <a:spcPts val="0"/>
              </a:spcBef>
              <a:buNone/>
            </a:pPr>
            <a:endParaRPr lang="en-US" dirty="0" smtClean="0"/>
          </a:p>
          <a:p>
            <a:pPr lvl="0">
              <a:spcBef>
                <a:spcPts val="0"/>
              </a:spcBef>
              <a:buNone/>
            </a:pPr>
            <a:endParaRPr lang="en-US" dirty="0"/>
          </a:p>
        </p:txBody>
      </p:sp>
      <p:sp>
        <p:nvSpPr>
          <p:cNvPr id="15" name="Shape 113"/>
          <p:cNvSpPr txBox="1">
            <a:spLocks/>
          </p:cNvSpPr>
          <p:nvPr/>
        </p:nvSpPr>
        <p:spPr>
          <a:xfrm>
            <a:off x="2971800" y="456725"/>
            <a:ext cx="3467099" cy="327970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2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2000" b="0" i="0" u="none" strike="noStrike" cap="none">
                <a:solidFill>
                  <a:schemeClr val="dk1"/>
                </a:solidFill>
                <a:latin typeface="Cabin"/>
                <a:ea typeface="Cabin"/>
                <a:cs typeface="Cabin"/>
                <a:sym typeface="Cabin"/>
              </a:defRPr>
            </a:lvl9pPr>
          </a:lstStyle>
          <a:p>
            <a:pPr>
              <a:buFont typeface="Cabin"/>
              <a:buNone/>
            </a:pPr>
            <a:endParaRPr lang="en-US" dirty="0" smtClean="0"/>
          </a:p>
          <a:p>
            <a:pPr>
              <a:buNone/>
            </a:pPr>
            <a:r>
              <a:rPr lang="en-US" dirty="0"/>
              <a:t>Visited </a:t>
            </a:r>
            <a:r>
              <a:rPr lang="en-US" dirty="0" smtClean="0"/>
              <a:t>in-person</a:t>
            </a:r>
          </a:p>
          <a:p>
            <a:pPr>
              <a:buNone/>
            </a:pPr>
            <a:endParaRPr lang="en-US" dirty="0"/>
          </a:p>
          <a:p>
            <a:pPr>
              <a:buNone/>
            </a:pPr>
            <a:r>
              <a:rPr lang="en-US" u="sng" dirty="0" smtClean="0"/>
              <a:t>Of those who visited:</a:t>
            </a:r>
          </a:p>
          <a:p>
            <a:pPr>
              <a:buNone/>
            </a:pPr>
            <a:r>
              <a:rPr lang="en-US" dirty="0" smtClean="0"/>
              <a:t>Borrowed </a:t>
            </a:r>
            <a:r>
              <a:rPr lang="en-US" dirty="0"/>
              <a:t>print books </a:t>
            </a:r>
            <a:endParaRPr lang="en-US" dirty="0" smtClean="0"/>
          </a:p>
          <a:p>
            <a:pPr>
              <a:buNone/>
            </a:pPr>
            <a:endParaRPr lang="en-US" dirty="0"/>
          </a:p>
          <a:p>
            <a:pPr>
              <a:buNone/>
            </a:pPr>
            <a:r>
              <a:rPr lang="en-US" dirty="0"/>
              <a:t>Place to read/study</a:t>
            </a:r>
          </a:p>
          <a:p>
            <a:pPr>
              <a:buNone/>
            </a:pPr>
            <a:endParaRPr lang="en-US" dirty="0" smtClean="0"/>
          </a:p>
          <a:p>
            <a:pPr>
              <a:buNone/>
            </a:pPr>
            <a:r>
              <a:rPr lang="en-US" dirty="0"/>
              <a:t>Asked a librarian for help</a:t>
            </a:r>
          </a:p>
          <a:p>
            <a:pPr>
              <a:buNone/>
            </a:pPr>
            <a:endParaRPr lang="en-US" dirty="0" smtClean="0"/>
          </a:p>
          <a:p>
            <a:pPr>
              <a:buNone/>
            </a:pPr>
            <a:r>
              <a:rPr lang="en-US" dirty="0" smtClean="0"/>
              <a:t>Used computer/internet/</a:t>
            </a:r>
            <a:r>
              <a:rPr lang="en-US" dirty="0" err="1" smtClean="0"/>
              <a:t>WiFi</a:t>
            </a:r>
            <a:r>
              <a:rPr lang="en-US" dirty="0" smtClean="0"/>
              <a:t> </a:t>
            </a:r>
          </a:p>
          <a:p>
            <a:pPr>
              <a:buNone/>
            </a:pPr>
            <a:endParaRPr lang="en-US" dirty="0"/>
          </a:p>
          <a:p>
            <a:pPr>
              <a:buNone/>
            </a:pPr>
            <a:endParaRPr lang="en-US" dirty="0"/>
          </a:p>
          <a:p>
            <a:pPr>
              <a:buFont typeface="Cabin"/>
              <a:buNone/>
            </a:pPr>
            <a:endParaRPr lang="en-US" dirty="0"/>
          </a:p>
          <a:p>
            <a:pPr>
              <a:buFont typeface="Cabin"/>
              <a:buNone/>
            </a:pPr>
            <a:endParaRPr lang="en" dirty="0"/>
          </a:p>
        </p:txBody>
      </p:sp>
      <p:sp>
        <p:nvSpPr>
          <p:cNvPr id="16" name="Shape 215"/>
          <p:cNvSpPr txBox="1">
            <a:spLocks/>
          </p:cNvSpPr>
          <p:nvPr/>
        </p:nvSpPr>
        <p:spPr>
          <a:xfrm>
            <a:off x="385010" y="419685"/>
            <a:ext cx="1857666" cy="1483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ct val="100000"/>
              <a:buFont typeface="Cabin Condensed"/>
              <a:buNone/>
              <a:defRPr sz="2400" b="1" i="0" u="none" strike="noStrike" cap="none">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pPr algn="l"/>
            <a:r>
              <a:rPr lang="en-US" dirty="0">
                <a:solidFill>
                  <a:srgbClr val="FFFC00"/>
                </a:solidFill>
              </a:rPr>
              <a:t>In the past year, how have people used public libraries?</a:t>
            </a:r>
            <a:endParaRPr lang="en" dirty="0">
              <a:solidFill>
                <a:srgbClr val="FFFC00"/>
              </a:solidFill>
            </a:endParaRPr>
          </a:p>
        </p:txBody>
      </p:sp>
      <p:sp>
        <p:nvSpPr>
          <p:cNvPr id="20" name="Shape 142"/>
          <p:cNvSpPr txBox="1">
            <a:spLocks/>
          </p:cNvSpPr>
          <p:nvPr/>
        </p:nvSpPr>
        <p:spPr>
          <a:xfrm>
            <a:off x="7483429" y="4597500"/>
            <a:ext cx="1424929" cy="342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3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9pPr>
          </a:lstStyle>
          <a:p>
            <a:pPr>
              <a:buFont typeface="Cabin"/>
              <a:buNone/>
            </a:pPr>
            <a:r>
              <a:rPr lang="en-US" sz="1400" kern="1200" dirty="0" smtClean="0">
                <a:solidFill>
                  <a:schemeClr val="tx1"/>
                </a:solidFill>
              </a:rPr>
              <a:t>(Horrigan, 2015)</a:t>
            </a:r>
            <a:endParaRPr lang="en" sz="1400" dirty="0" smtClean="0">
              <a:solidFill>
                <a:srgbClr val="FFFF00"/>
              </a:solidFill>
              <a:highlight>
                <a:srgbClr val="000000"/>
              </a:highlight>
            </a:endParaRPr>
          </a:p>
          <a:p>
            <a:pPr>
              <a:buFont typeface="Cabin"/>
              <a:buNone/>
            </a:pPr>
            <a:endParaRPr lang="en-US" sz="2000" dirty="0" smtClean="0">
              <a:solidFill>
                <a:srgbClr val="000000"/>
              </a:solidFill>
              <a:highlight>
                <a:srgbClr val="FFFF00"/>
              </a:highlight>
            </a:endParaRPr>
          </a:p>
          <a:p>
            <a:pPr>
              <a:buFont typeface="Cabin"/>
              <a:buNone/>
            </a:pPr>
            <a:endParaRPr lang="en-US" sz="2000" dirty="0" smtClean="0">
              <a:solidFill>
                <a:srgbClr val="000000"/>
              </a:solidFill>
              <a:highlight>
                <a:srgbClr val="FFFF00"/>
              </a:highlight>
            </a:endParaRPr>
          </a:p>
          <a:p>
            <a:pPr>
              <a:buFont typeface="Cabin"/>
              <a:buNone/>
            </a:pPr>
            <a:endParaRPr lang="en" sz="2000" dirty="0">
              <a:solidFill>
                <a:srgbClr val="000000"/>
              </a:solidFill>
              <a:highlight>
                <a:srgbClr val="FFFF00"/>
              </a:highlight>
            </a:endParaRPr>
          </a:p>
        </p:txBody>
      </p:sp>
    </p:spTree>
    <p:extLst>
      <p:ext uri="{BB962C8B-B14F-4D97-AF65-F5344CB8AC3E}">
        <p14:creationId xmlns:p14="http://schemas.microsoft.com/office/powerpoint/2010/main" val="1437977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733675" y="2589722"/>
            <a:ext cx="3676499" cy="1159799"/>
          </a:xfrm>
          <a:prstGeom prst="rect">
            <a:avLst/>
          </a:prstGeom>
        </p:spPr>
        <p:txBody>
          <a:bodyPr lIns="91425" tIns="91425" rIns="91425" bIns="91425" anchor="b" anchorCtr="0">
            <a:noAutofit/>
          </a:bodyPr>
          <a:lstStyle/>
          <a:p>
            <a:pPr lvl="0" rtl="0">
              <a:spcBef>
                <a:spcPts val="0"/>
              </a:spcBef>
              <a:buNone/>
            </a:pPr>
            <a:r>
              <a:rPr lang="en-US" sz="8000" dirty="0" smtClean="0">
                <a:latin typeface="Cabin"/>
                <a:ea typeface="Cabin"/>
                <a:cs typeface="Cabin"/>
                <a:sym typeface="Cabin"/>
              </a:rPr>
              <a:t>3</a:t>
            </a:r>
            <a:r>
              <a:rPr lang="en-US" sz="8000" dirty="0">
                <a:latin typeface="Cabin"/>
                <a:ea typeface="Cabin"/>
                <a:cs typeface="Cabin"/>
                <a:sym typeface="Cabin"/>
              </a:rPr>
              <a:t/>
            </a:r>
            <a:br>
              <a:rPr lang="en-US" sz="8000" dirty="0">
                <a:latin typeface="Cabin"/>
                <a:ea typeface="Cabin"/>
                <a:cs typeface="Cabin"/>
                <a:sym typeface="Cabin"/>
              </a:rPr>
            </a:br>
            <a:r>
              <a:rPr lang="en-US" sz="3600" dirty="0" smtClean="0"/>
              <a:t>What </a:t>
            </a:r>
            <a:r>
              <a:rPr lang="en-US" sz="3600" dirty="0"/>
              <a:t>do people want from their public libraries?</a:t>
            </a:r>
          </a:p>
        </p:txBody>
      </p:sp>
    </p:spTree>
    <p:extLst>
      <p:ext uri="{BB962C8B-B14F-4D97-AF65-F5344CB8AC3E}">
        <p14:creationId xmlns:p14="http://schemas.microsoft.com/office/powerpoint/2010/main" val="192598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67104" y="419685"/>
            <a:ext cx="1263278" cy="1483799"/>
          </a:xfrm>
          <a:prstGeom prst="rect">
            <a:avLst/>
          </a:prstGeom>
        </p:spPr>
        <p:txBody>
          <a:bodyPr lIns="91425" tIns="91425" rIns="91425" bIns="91425" anchor="t" anchorCtr="0">
            <a:noAutofit/>
          </a:bodyPr>
          <a:lstStyle/>
          <a:p>
            <a:pPr lvl="0" algn="l" rtl="0">
              <a:spcBef>
                <a:spcPts val="0"/>
              </a:spcBef>
              <a:buNone/>
            </a:pPr>
            <a:r>
              <a:rPr lang="en-US" dirty="0" smtClean="0">
                <a:solidFill>
                  <a:srgbClr val="FFFC00"/>
                </a:solidFill>
              </a:rPr>
              <a:t>Public libraries should provide</a:t>
            </a:r>
            <a:endParaRPr lang="en" dirty="0">
              <a:solidFill>
                <a:srgbClr val="FFFC00"/>
              </a:solidFill>
            </a:endParaRPr>
          </a:p>
        </p:txBody>
      </p:sp>
      <p:sp>
        <p:nvSpPr>
          <p:cNvPr id="216" name="Shape 216"/>
          <p:cNvSpPr txBox="1">
            <a:spLocks noGrp="1"/>
          </p:cNvSpPr>
          <p:nvPr>
            <p:ph type="body" idx="1"/>
          </p:nvPr>
        </p:nvSpPr>
        <p:spPr>
          <a:xfrm>
            <a:off x="2923015" y="419685"/>
            <a:ext cx="5752656" cy="2020272"/>
          </a:xfrm>
          <a:prstGeom prst="rect">
            <a:avLst/>
          </a:prstGeom>
        </p:spPr>
        <p:txBody>
          <a:bodyPr lIns="91425" tIns="91425" rIns="91425" bIns="91425" anchor="t" anchorCtr="0">
            <a:noAutofit/>
          </a:bodyPr>
          <a:lstStyle/>
          <a:p>
            <a:pPr marL="342900" indent="-342900"/>
            <a:r>
              <a:rPr lang="en-US" sz="2400" b="1" dirty="0" smtClean="0"/>
              <a:t>Education</a:t>
            </a:r>
          </a:p>
          <a:p>
            <a:pPr marL="342900" indent="-342900"/>
            <a:endParaRPr lang="en-US" sz="2400" b="1" dirty="0" smtClean="0"/>
          </a:p>
          <a:p>
            <a:pPr marL="342900" indent="-342900"/>
            <a:r>
              <a:rPr lang="en-US" sz="2400" b="1" dirty="0"/>
              <a:t>Reading Spaces</a:t>
            </a:r>
            <a:endParaRPr lang="en" sz="2400" b="1" dirty="0"/>
          </a:p>
          <a:p>
            <a:pPr marL="342900" indent="-342900"/>
            <a:endParaRPr lang="en-US" sz="2400" b="1" dirty="0" smtClean="0"/>
          </a:p>
          <a:p>
            <a:pPr marL="342900" indent="-342900"/>
            <a:r>
              <a:rPr lang="en-US" sz="2400" b="1" dirty="0"/>
              <a:t>New Technologies</a:t>
            </a:r>
          </a:p>
          <a:p>
            <a:pPr marL="342900" indent="-342900"/>
            <a:endParaRPr lang="en-US" sz="2400" b="1" dirty="0" smtClean="0"/>
          </a:p>
          <a:p>
            <a:pPr marL="342900" indent="-342900"/>
            <a:r>
              <a:rPr lang="en-US" sz="2400" b="1" dirty="0" smtClean="0"/>
              <a:t>Services </a:t>
            </a:r>
            <a:r>
              <a:rPr lang="en-US" sz="2400" b="1" dirty="0"/>
              <a:t>for Special </a:t>
            </a:r>
            <a:r>
              <a:rPr lang="en-US" sz="2400" b="1" dirty="0" smtClean="0"/>
              <a:t>Constituencies</a:t>
            </a:r>
          </a:p>
          <a:p>
            <a:pPr marL="342900" indent="-342900"/>
            <a:endParaRPr lang="en-US" sz="2400" b="1" dirty="0" smtClean="0"/>
          </a:p>
          <a:p>
            <a:pPr marL="342900" indent="-342900"/>
            <a:r>
              <a:rPr lang="en-US" sz="2400" b="1" dirty="0" smtClean="0"/>
              <a:t>Job Training &amp; Business Development</a:t>
            </a:r>
          </a:p>
          <a:p>
            <a:pPr marL="342900" indent="-342900"/>
            <a:endParaRPr lang="en-US" sz="2400" b="1" dirty="0" smtClean="0"/>
          </a:p>
          <a:p>
            <a:pPr marL="342900" indent="-342900"/>
            <a:endParaRPr lang="en-US" sz="2400" b="1" dirty="0" smtClean="0"/>
          </a:p>
          <a:p>
            <a:pPr marL="342900" indent="-342900">
              <a:buFont typeface="+mj-lt"/>
              <a:buAutoNum type="arabicPeriod"/>
            </a:pPr>
            <a:endParaRPr lang="en" sz="2000" b="1" dirty="0"/>
          </a:p>
          <a:p>
            <a:pPr marL="342900" indent="-342900">
              <a:buFont typeface="+mj-lt"/>
              <a:buAutoNum type="arabicPeriod"/>
            </a:pPr>
            <a:endParaRPr lang="en-US" b="1" dirty="0"/>
          </a:p>
          <a:p>
            <a:pPr marL="342900" lvl="0" indent="-342900" rtl="0">
              <a:spcBef>
                <a:spcPts val="0"/>
              </a:spcBef>
              <a:buFont typeface="+mj-lt"/>
              <a:buAutoNum type="arabicPeriod"/>
            </a:pPr>
            <a:endParaRPr lang="en" b="1" dirty="0"/>
          </a:p>
        </p:txBody>
      </p:sp>
      <p:sp>
        <p:nvSpPr>
          <p:cNvPr id="9" name="Shape 142"/>
          <p:cNvSpPr txBox="1">
            <a:spLocks/>
          </p:cNvSpPr>
          <p:nvPr/>
        </p:nvSpPr>
        <p:spPr>
          <a:xfrm>
            <a:off x="7624941" y="4603050"/>
            <a:ext cx="1424929" cy="38580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Cabin"/>
              <a:buChar char="⊙"/>
              <a:defRPr sz="3000" b="0" i="0" u="none" strike="noStrike" cap="none">
                <a:solidFill>
                  <a:schemeClr val="dk1"/>
                </a:solidFill>
                <a:latin typeface="Cabin"/>
                <a:ea typeface="Cabin"/>
                <a:cs typeface="Cabin"/>
                <a:sym typeface="Cabin"/>
              </a:defRPr>
            </a:lvl1pPr>
            <a:lvl2pPr marR="0" lvl="1"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ct val="100000"/>
              <a:buFont typeface="Cabin"/>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ct val="100000"/>
              <a:buFont typeface="Cabin"/>
              <a:buNone/>
              <a:defRPr sz="1800" b="0" i="0" u="none" strike="noStrike" cap="none">
                <a:solidFill>
                  <a:schemeClr val="dk1"/>
                </a:solidFill>
                <a:latin typeface="Cabin"/>
                <a:ea typeface="Cabin"/>
                <a:cs typeface="Cabin"/>
                <a:sym typeface="Cabin"/>
              </a:defRPr>
            </a:lvl9pPr>
          </a:lstStyle>
          <a:p>
            <a:pPr>
              <a:buFont typeface="Cabin"/>
              <a:buNone/>
            </a:pPr>
            <a:r>
              <a:rPr lang="en-US" sz="1400" kern="1200" dirty="0" smtClean="0">
                <a:solidFill>
                  <a:schemeClr val="tx1"/>
                </a:solidFill>
              </a:rPr>
              <a:t>(Horrigan, 2015)</a:t>
            </a:r>
            <a:endParaRPr lang="en" sz="1400" dirty="0" smtClean="0">
              <a:solidFill>
                <a:srgbClr val="FFFF00"/>
              </a:solidFill>
              <a:highlight>
                <a:srgbClr val="000000"/>
              </a:highlight>
            </a:endParaRPr>
          </a:p>
          <a:p>
            <a:pPr>
              <a:buFont typeface="Cabin"/>
              <a:buNone/>
            </a:pPr>
            <a:endParaRPr lang="en-US" sz="2000" dirty="0" smtClean="0">
              <a:solidFill>
                <a:srgbClr val="000000"/>
              </a:solidFill>
              <a:highlight>
                <a:srgbClr val="FFFF00"/>
              </a:highlight>
            </a:endParaRPr>
          </a:p>
          <a:p>
            <a:pPr>
              <a:buFont typeface="Cabin"/>
              <a:buNone/>
            </a:pPr>
            <a:endParaRPr lang="en-US" sz="2000" dirty="0" smtClean="0">
              <a:solidFill>
                <a:srgbClr val="000000"/>
              </a:solidFill>
              <a:highlight>
                <a:srgbClr val="FFFF00"/>
              </a:highlight>
            </a:endParaRPr>
          </a:p>
          <a:p>
            <a:pPr>
              <a:buFont typeface="Cabin"/>
              <a:buNone/>
            </a:pPr>
            <a:endParaRPr lang="en" sz="2000" dirty="0">
              <a:solidFill>
                <a:srgbClr val="000000"/>
              </a:solidFill>
              <a:highlight>
                <a:srgbClr val="FFFF00"/>
              </a:highlight>
            </a:endParaRPr>
          </a:p>
        </p:txBody>
      </p:sp>
    </p:spTree>
    <p:extLst>
      <p:ext uri="{BB962C8B-B14F-4D97-AF65-F5344CB8AC3E}">
        <p14:creationId xmlns:p14="http://schemas.microsoft.com/office/powerpoint/2010/main" val="2076649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4301</TotalTime>
  <Words>2362</Words>
  <Application>Microsoft Macintosh PowerPoint</Application>
  <PresentationFormat>On-screen Show (16:9)</PresentationFormat>
  <Paragraphs>214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Cabin</vt:lpstr>
      <vt:lpstr>Cabin Condensed</vt:lpstr>
      <vt:lpstr>Arial</vt:lpstr>
      <vt:lpstr>Snug</vt:lpstr>
      <vt:lpstr>Building a </vt:lpstr>
      <vt:lpstr>Library as “third place”</vt:lpstr>
      <vt:lpstr>PowerPoint Presentation</vt:lpstr>
      <vt:lpstr>1 How do people feel about public libraries?</vt:lpstr>
      <vt:lpstr>PowerPoint Presentation</vt:lpstr>
      <vt:lpstr>2 How do people use public libraries?</vt:lpstr>
      <vt:lpstr>PowerPoint Presentation</vt:lpstr>
      <vt:lpstr>3 What do people want from their public libraries?</vt:lpstr>
      <vt:lpstr>Public libraries should provide</vt:lpstr>
      <vt:lpstr>4 What role can architecture play?</vt:lpstr>
      <vt:lpstr>Seattle Central Library</vt:lpstr>
      <vt:lpstr>PowerPoint Presentation</vt:lpstr>
      <vt:lpstr>PowerPoint Presentation</vt:lpstr>
      <vt:lpstr>PowerPoint Presentation</vt:lpstr>
      <vt:lpstr>McAllen Public Library</vt:lpstr>
      <vt:lpstr>PowerPoint Presentation</vt:lpstr>
      <vt:lpstr>Anacostia Public Library</vt:lpstr>
      <vt:lpstr>PowerPoint Presentation</vt:lpstr>
      <vt:lpstr>Chattanooga Public Library The Fourth Floor</vt:lpstr>
      <vt:lpstr>PowerPoint Presentation</vt:lpstr>
      <vt:lpstr>Thanks!</vt:lpstr>
      <vt:lpstr>References</vt:lpstr>
      <vt:lpstr>Credits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21st Century Public Library</dc:title>
  <cp:lastModifiedBy>Lauren Baker</cp:lastModifiedBy>
  <cp:revision>452</cp:revision>
  <cp:lastPrinted>2017-04-02T17:27:49Z</cp:lastPrinted>
  <dcterms:modified xsi:type="dcterms:W3CDTF">2017-05-13T01:14:47Z</dcterms:modified>
</cp:coreProperties>
</file>