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7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ProximaNov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4.jpg"/><Relationship Id="rId4" Type="http://schemas.openxmlformats.org/officeDocument/2006/relationships/image" Target="../media/image0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lvl="0" rtl="0">
              <a:lnSpc>
                <a:spcPct val="975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Conservation and Curation of the </a:t>
            </a:r>
          </a:p>
          <a:p>
            <a:pPr lvl="0">
              <a:lnSpc>
                <a:spcPct val="975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Pratt School of Information Archives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#infoshow 2016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8225" y="3627725"/>
            <a:ext cx="1515774" cy="151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Curation &amp; Exhibition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Curation and Exhibition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5436375" y="1062550"/>
            <a:ext cx="3548400" cy="364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/>
              <a:t>Exhibit theme</a:t>
            </a:r>
            <a:r>
              <a:rPr lang="en"/>
              <a:t>: Developments in the School’s focus and mission, late 1960s - early 1980s/Pratt’s evolving relationship with computer technologies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 emphasis on:  </a:t>
            </a:r>
          </a:p>
          <a:p>
            <a:pPr indent="-228600" lvl="0" marL="457200" rtl="0">
              <a:spcBef>
                <a:spcPts val="0"/>
              </a:spcBef>
              <a:buChar char="❖"/>
            </a:pPr>
            <a:r>
              <a:rPr lang="en"/>
              <a:t>Technology &amp; computer science</a:t>
            </a:r>
          </a:p>
          <a:p>
            <a:pPr indent="-228600" lvl="0" marL="457200" rtl="0">
              <a:spcBef>
                <a:spcPts val="0"/>
              </a:spcBef>
              <a:buChar char="❖"/>
            </a:pPr>
            <a:r>
              <a:rPr lang="en"/>
              <a:t>School name changes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6350"/>
            <a:ext cx="5012151" cy="389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Pratt Institute late 1960s - late 1980s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5348800" y="1178950"/>
            <a:ext cx="3483600" cy="291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❖"/>
            </a:pPr>
            <a:r>
              <a:rPr lang="en"/>
              <a:t>Nasser Sharify, Dean of  Pratt’s Library School from  1968 - 1987</a:t>
            </a:r>
          </a:p>
          <a:p>
            <a:pPr indent="-228600" lvl="0" marL="457200">
              <a:spcBef>
                <a:spcPts val="0"/>
              </a:spcBef>
              <a:buChar char="❖"/>
            </a:pPr>
            <a:r>
              <a:rPr lang="en"/>
              <a:t>Instrumental in establishing  the school as a leader in hands-on technological librarian education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50" y="829449"/>
            <a:ext cx="5124611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118850" y="4362375"/>
            <a:ext cx="51246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1100">
                <a:solidFill>
                  <a:srgbClr val="333399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Dean Giannini presents a plaque recognizing Dr. Sharify's achievements on the occasion of his 80th birthday celebrated at the 18th Annual Sharify Lecture (2007).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Materials for Exhibition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30850"/>
            <a:ext cx="3934800" cy="361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❖"/>
            </a:pPr>
            <a:r>
              <a:rPr lang="en"/>
              <a:t>Course catalog from 1975-1976 academic year</a:t>
            </a:r>
          </a:p>
          <a:p>
            <a:pPr indent="-228600" lvl="0" marL="457200" rtl="0">
              <a:spcBef>
                <a:spcPts val="0"/>
              </a:spcBef>
              <a:buChar char="❖"/>
            </a:pPr>
            <a:r>
              <a:rPr lang="en"/>
              <a:t>Floor plan of the computer lab</a:t>
            </a:r>
          </a:p>
          <a:p>
            <a:pPr indent="-228600" lvl="0" marL="457200" rtl="0">
              <a:spcBef>
                <a:spcPts val="0"/>
              </a:spcBef>
              <a:buChar char="❖"/>
            </a:pPr>
            <a:r>
              <a:rPr lang="en"/>
              <a:t>Records concerning ALA conditional accreditation decision</a:t>
            </a:r>
          </a:p>
          <a:p>
            <a:pPr indent="-228600" lvl="0" marL="457200" rtl="0">
              <a:spcBef>
                <a:spcPts val="0"/>
              </a:spcBef>
              <a:buChar char="❖"/>
            </a:pPr>
            <a:r>
              <a:rPr lang="en"/>
              <a:t>An ongoing mystery - why did the merger of computer science  and library programs fail?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9616"/>
          <a:stretch/>
        </p:blipFill>
        <p:spPr>
          <a:xfrm>
            <a:off x="4461050" y="1076701"/>
            <a:ext cx="4563825" cy="309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336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Wikipedia Edits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159300" y="1228675"/>
            <a:ext cx="2770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Changes to:</a:t>
            </a:r>
          </a:p>
          <a:p>
            <a:pPr indent="-228600" lvl="0" marL="457200" rtl="0">
              <a:spcBef>
                <a:spcPts val="0"/>
              </a:spcBef>
              <a:buChar char="❖"/>
            </a:pPr>
            <a:r>
              <a:rPr lang="en"/>
              <a:t>Pratt School of Information page: Timeline and History </a:t>
            </a:r>
          </a:p>
          <a:p>
            <a:pPr indent="-228600" lvl="0" marL="457200" rtl="0">
              <a:spcBef>
                <a:spcPts val="0"/>
              </a:spcBef>
              <a:buChar char="❖"/>
            </a:pPr>
            <a:r>
              <a:rPr lang="en"/>
              <a:t>Puck Building page</a:t>
            </a:r>
          </a:p>
          <a:p>
            <a:pPr indent="-228600" lvl="0" marL="457200" rtl="0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har char="❖"/>
            </a:pPr>
            <a:r>
              <a:rPr lang="en"/>
              <a:t>Nasser Sharify page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499" y="1140975"/>
            <a:ext cx="6134099" cy="3004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1057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Exhibit Inspiration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226325" y="796800"/>
            <a:ext cx="3704400" cy="370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❖"/>
            </a:pPr>
            <a:r>
              <a:rPr lang="en">
                <a:solidFill>
                  <a:srgbClr val="000000"/>
                </a:solidFill>
              </a:rPr>
              <a:t>Massimo Vignelli’s 1972 MTA Subway Guide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Giancarlo Iliprandi’  Poster for Arflex furniture company, 1970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927" y="678425"/>
            <a:ext cx="2235324" cy="405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1422" y="796800"/>
            <a:ext cx="2687643" cy="382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Timeline of School Name Changes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0" l="6207" r="6486" t="0"/>
          <a:stretch/>
        </p:blipFill>
        <p:spPr>
          <a:xfrm>
            <a:off x="45125" y="1166099"/>
            <a:ext cx="9027399" cy="209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Final Exhibit Design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3168600" cy="358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❖"/>
            </a:pPr>
            <a:r>
              <a:rPr lang="en"/>
              <a:t>Inspired by 1970s graphic design</a:t>
            </a:r>
          </a:p>
          <a:p>
            <a:pPr indent="-228600" lvl="0" marL="457200" rtl="0">
              <a:spcBef>
                <a:spcPts val="0"/>
              </a:spcBef>
              <a:buChar char="❖"/>
            </a:pPr>
            <a:r>
              <a:rPr lang="en"/>
              <a:t>Illustrations from a poster highlighting the “Urban Librarianship” program </a:t>
            </a:r>
          </a:p>
          <a:p>
            <a:pPr indent="-228600" lvl="0" marL="457200">
              <a:spcBef>
                <a:spcPts val="0"/>
              </a:spcBef>
              <a:buChar char="❖"/>
            </a:pPr>
            <a:r>
              <a:rPr lang="en"/>
              <a:t>Photos taken inside the Puck Building for a brochure advertising merger of computer science/library programs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2881" l="0" r="0" t="1717"/>
          <a:stretch/>
        </p:blipFill>
        <p:spPr>
          <a:xfrm>
            <a:off x="3480300" y="1086775"/>
            <a:ext cx="5557173" cy="358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Conservation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555600"/>
            <a:ext cx="41532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the collection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389600"/>
            <a:ext cx="41532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SzPct val="100000"/>
              <a:buChar char="❖"/>
            </a:pPr>
            <a:r>
              <a:rPr lang="en" sz="1800"/>
              <a:t>10 boxes (10 linear feet) pulled from the PMC basement</a:t>
            </a:r>
          </a:p>
          <a:p>
            <a:pPr indent="-342900" lvl="0" marL="457200">
              <a:spcBef>
                <a:spcPts val="0"/>
              </a:spcBef>
              <a:buSzPct val="100000"/>
              <a:buChar char="❖"/>
            </a:pPr>
            <a:r>
              <a:rPr lang="en" sz="1800"/>
              <a:t>Bulk dates: early 1960s - late 1980s</a:t>
            </a:r>
          </a:p>
          <a:p>
            <a:pPr indent="-342900" lvl="0" marL="457200">
              <a:spcBef>
                <a:spcPts val="0"/>
              </a:spcBef>
              <a:buSzPct val="100000"/>
              <a:buChar char="❖"/>
            </a:pPr>
            <a:r>
              <a:rPr lang="en" sz="1800"/>
              <a:t>A variety of  School of Information  student records, administrative records, personnel  files, and comparable documents</a:t>
            </a:r>
          </a:p>
          <a:p>
            <a:pPr indent="-342900" lvl="0" marL="457200">
              <a:spcBef>
                <a:spcPts val="0"/>
              </a:spcBef>
              <a:buSzPct val="100000"/>
              <a:buChar char="❖"/>
            </a:pPr>
            <a:r>
              <a:rPr lang="en" sz="1800"/>
              <a:t>Quite different from the work done in Fall  2015, processing primarily pre-1945 documents!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824" y="555599"/>
            <a:ext cx="3782100" cy="38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555600"/>
            <a:ext cx="83604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Conservation Overview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376025"/>
            <a:ext cx="83604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>
              <a:spcBef>
                <a:spcPts val="0"/>
              </a:spcBef>
              <a:buSzPct val="100000"/>
              <a:buChar char="❖"/>
            </a:pPr>
            <a:r>
              <a:rPr lang="en" sz="2000"/>
              <a:t>The documents in need of conserving were from the turn of the twentieth century (1890-1901)</a:t>
            </a:r>
          </a:p>
          <a:p>
            <a:pPr indent="-355600" lvl="0" marL="457200">
              <a:spcBef>
                <a:spcPts val="0"/>
              </a:spcBef>
              <a:buSzPct val="100000"/>
              <a:buChar char="❖"/>
            </a:pPr>
            <a:r>
              <a:rPr lang="en" sz="2000"/>
              <a:t>A majority of the documents conserved were course schedules.</a:t>
            </a:r>
          </a:p>
          <a:p>
            <a:pPr indent="-355600" lvl="0" marL="457200">
              <a:spcBef>
                <a:spcPts val="0"/>
              </a:spcBef>
              <a:buSzPct val="100000"/>
              <a:buChar char="❖"/>
            </a:pPr>
            <a:r>
              <a:rPr lang="en" sz="2000"/>
              <a:t>Conservation team identified 28 documents that were in need of humidifying and flattening. </a:t>
            </a:r>
          </a:p>
          <a:p>
            <a:pPr indent="-355600" lvl="0" marL="457200">
              <a:spcBef>
                <a:spcPts val="0"/>
              </a:spcBef>
              <a:buSzPct val="100000"/>
              <a:buChar char="❖"/>
            </a:pPr>
            <a:r>
              <a:rPr lang="en" sz="2000"/>
              <a:t>Ultimately, only 26 documents were humidified and flattened. The two documents left out of the process were deemed too fragile.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052124" y="129675"/>
            <a:ext cx="5024700" cy="9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Conservation  Concerns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160175" y="1275625"/>
            <a:ext cx="4699200" cy="103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Adhesive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Tape and glue presented fears about running and damage to nearby documents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246625" y="2503525"/>
            <a:ext cx="4612800" cy="103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Fasteners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Pins and staples needed to be removed from old and brittle documents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246575" y="3731425"/>
            <a:ext cx="4612799" cy="103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Flattening large folded documents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26 documents were humidified and flattened, enclosed  in Mylar, and rehoused in large flat boxes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0" l="16436" r="0" t="0"/>
          <a:stretch/>
        </p:blipFill>
        <p:spPr>
          <a:xfrm>
            <a:off x="21324" y="0"/>
            <a:ext cx="39818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237725" y="-54000"/>
            <a:ext cx="7056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Constructing a humidification chamber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5618950" y="908225"/>
            <a:ext cx="3425400" cy="373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❖"/>
            </a:pPr>
            <a:r>
              <a:rPr lang="en" sz="1800">
                <a:solidFill>
                  <a:srgbClr val="000000"/>
                </a:solidFill>
              </a:rPr>
              <a:t>Watertight plastic tub with snap on lid 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❖"/>
            </a:pPr>
            <a:r>
              <a:rPr lang="en" sz="1800">
                <a:solidFill>
                  <a:srgbClr val="000000"/>
                </a:solidFill>
              </a:rPr>
              <a:t>Damp towel (placed on bottom of tub)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❖"/>
            </a:pPr>
            <a:r>
              <a:rPr lang="en" sz="1800">
                <a:solidFill>
                  <a:srgbClr val="000000"/>
                </a:solidFill>
              </a:rPr>
              <a:t>Metal tray (placed upside down to serve as a  stand)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❖"/>
            </a:pPr>
            <a:r>
              <a:rPr lang="en" sz="1800">
                <a:solidFill>
                  <a:srgbClr val="000000"/>
                </a:solidFill>
              </a:rPr>
              <a:t>Plastic basket on top of the tray to hold documents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❖"/>
            </a:pPr>
            <a:r>
              <a:rPr lang="en" sz="1800">
                <a:solidFill>
                  <a:srgbClr val="000000"/>
                </a:solidFill>
              </a:rPr>
              <a:t>https://www.youtube.com/watch?v=dcb3JwPjDjA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24" y="775349"/>
            <a:ext cx="5236998" cy="4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265500" y="5962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the Humidification Chamber</a:t>
            </a:r>
          </a:p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❖"/>
            </a:pPr>
            <a:r>
              <a:rPr lang="en"/>
              <a:t>Started with test runs - humidity stabilized at about 80-90 percent</a:t>
            </a:r>
          </a:p>
          <a:p>
            <a:pPr indent="-228600" lvl="0" marL="457200">
              <a:spcBef>
                <a:spcPts val="0"/>
              </a:spcBef>
              <a:buChar char="❖"/>
            </a:pPr>
            <a:r>
              <a:rPr lang="en"/>
              <a:t>Documents humidified in 2 batches, for 7 hours each</a:t>
            </a:r>
          </a:p>
          <a:p>
            <a:pPr indent="-228600" lvl="0" marL="457200" rtl="0">
              <a:spcBef>
                <a:spcPts val="0"/>
              </a:spcBef>
              <a:buChar char="❖"/>
            </a:pPr>
            <a:r>
              <a:rPr lang="en"/>
              <a:t>Documents then  removed, flattened, and placed between blotting paper and cutting boards</a:t>
            </a:r>
          </a:p>
          <a:p>
            <a:pPr indent="-228600" lvl="0" marL="457200">
              <a:spcBef>
                <a:spcPts val="0"/>
              </a:spcBef>
              <a:buChar char="❖"/>
            </a:pPr>
            <a:r>
              <a:rPr lang="en"/>
              <a:t>No damage to any of the documents!</a:t>
            </a:r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265500" y="2768999"/>
            <a:ext cx="4045200" cy="199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17300" l="0" r="3688" t="0"/>
          <a:stretch/>
        </p:blipFill>
        <p:spPr>
          <a:xfrm>
            <a:off x="76200" y="2304849"/>
            <a:ext cx="4441125" cy="271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152400" y="221550"/>
            <a:ext cx="8773200" cy="102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After humidification - Mylar!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6804" l="0" r="0" t="13792"/>
          <a:stretch/>
        </p:blipFill>
        <p:spPr>
          <a:xfrm>
            <a:off x="228600" y="1371600"/>
            <a:ext cx="45720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5121875" y="1642600"/>
            <a:ext cx="3684900" cy="31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Proxima Nova"/>
              <a:buChar char="❖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After humidification, brittle pages were carefully unfolded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28600" lvl="0" marL="457200" rtl="0">
              <a:spcBef>
                <a:spcPts val="0"/>
              </a:spcBef>
              <a:buFont typeface="Proxima Nova"/>
              <a:buChar char="❖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team carefully encapsulated 15  of the documents - pages  with breakage or large  tears - in Mylar enclosures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28600" lvl="0" marL="457200" rtl="0">
              <a:spcBef>
                <a:spcPts val="0"/>
              </a:spcBef>
              <a:buFont typeface="Proxima Nova"/>
              <a:buChar char="❖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Used  large sheets of mylar and cut the cases to the right dimensions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28600" lvl="0" marL="457200" rtl="0">
              <a:spcBef>
                <a:spcPts val="0"/>
              </a:spcBef>
              <a:buFont typeface="Proxima Nova"/>
              <a:buChar char="❖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Practiced using book weights, a cutter, board, archival  tape, and bone folders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87900" y="250800"/>
            <a:ext cx="47577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/>
              <a:t>The final step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type="title"/>
          </p:nvPr>
        </p:nvSpPr>
        <p:spPr>
          <a:xfrm>
            <a:off x="6418550" y="1874025"/>
            <a:ext cx="2608200" cy="1615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accent3"/>
                </a:solidFill>
              </a:rPr>
              <a:t>The  documents were placed in a flat box and will be triumphantly returned to the Pratt Archives in Brooklyn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8961" l="0" r="0" t="13047"/>
          <a:stretch/>
        </p:blipFill>
        <p:spPr>
          <a:xfrm>
            <a:off x="217250" y="1254024"/>
            <a:ext cx="6044348" cy="353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