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764" autoAdjust="0"/>
  </p:normalViewPr>
  <p:slideViewPr>
    <p:cSldViewPr snapToGrid="0" snapToObjects="1">
      <p:cViewPr>
        <p:scale>
          <a:sx n="81" d="100"/>
          <a:sy n="81" d="100"/>
        </p:scale>
        <p:origin x="-1864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34E4A-1E3F-C342-953F-02533548E479}" type="datetimeFigureOut">
              <a:rPr lang="en-US" smtClean="0"/>
              <a:t>5/14/15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887BC-9B89-E84D-9F53-E84A1F16C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17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887BC-9B89-E84D-9F53-E84A1F16C2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71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887BC-9B89-E84D-9F53-E84A1F16C2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41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887BC-9B89-E84D-9F53-E84A1F16C2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37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887BC-9B89-E84D-9F53-E84A1F16C2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887BC-9B89-E84D-9F53-E84A1F16C2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61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May 14,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May 14,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May 14,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May 14,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May 14,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May 14,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May 14,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May 14,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May 14,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May 14,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May 14,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May 14,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stagram.com/cafejavajanis" TargetMode="External"/><Relationship Id="rId4" Type="http://schemas.openxmlformats.org/officeDocument/2006/relationships/hyperlink" Target="https://instagram.com/kaitlinmlk/" TargetMode="External"/><Relationship Id="rId5" Type="http://schemas.openxmlformats.org/officeDocument/2006/relationships/hyperlink" Target="https://instagram.com/mlufk829" TargetMode="External"/><Relationship Id="rId6" Type="http://schemas.openxmlformats.org/officeDocument/2006/relationships/hyperlink" Target="https://instagram.com/wadech" TargetMode="External"/><Relationship Id="rId7" Type="http://schemas.openxmlformats.org/officeDocument/2006/relationships/hyperlink" Target="https://www.pinterest.com/harrisonpl/hpl-books-books-and-more-books/" TargetMode="External"/><Relationship Id="rId8" Type="http://schemas.openxmlformats.org/officeDocument/2006/relationships/hyperlink" Target="https://www.pinterest.com/jerseycityPL/downloadable-ebooks/" TargetMode="External"/><Relationship Id="rId9" Type="http://schemas.openxmlformats.org/officeDocument/2006/relationships/hyperlink" Target="http://www.scld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stagram.com/angelicatibbli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tiff"/><Relationship Id="rId5" Type="http://schemas.openxmlformats.org/officeDocument/2006/relationships/image" Target="../media/image11.tiff"/><Relationship Id="rId6" Type="http://schemas.openxmlformats.org/officeDocument/2006/relationships/hyperlink" Target="https://instagram.com/angelicatibbling/" TargetMode="External"/><Relationship Id="rId7" Type="http://schemas.openxmlformats.org/officeDocument/2006/relationships/hyperlink" Target="https://instagram.com/cafejavajanis/" TargetMode="External"/><Relationship Id="rId8" Type="http://schemas.openxmlformats.org/officeDocument/2006/relationships/hyperlink" Target="https://instagram.com/mlufk829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Benefits of integrating folksonomy based systems in the public </a:t>
            </a:r>
            <a:r>
              <a:rPr lang="en-US" dirty="0" err="1" smtClean="0"/>
              <a:t>librarY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dirty="0" err="1" smtClean="0"/>
              <a:t>longesttitleever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25444" y="5559778"/>
            <a:ext cx="241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Kaitlin Kehnemuyi</a:t>
            </a:r>
          </a:p>
          <a:p>
            <a:r>
              <a:rPr lang="en-US" dirty="0" smtClean="0"/>
              <a:t>May 15,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643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u="sng" dirty="0" err="1" smtClean="0"/>
              <a:t>Instagram</a:t>
            </a:r>
            <a:r>
              <a:rPr lang="en-US" dirty="0" smtClean="0"/>
              <a:t>:</a:t>
            </a:r>
          </a:p>
          <a:p>
            <a:r>
              <a:rPr lang="en-US" dirty="0">
                <a:hlinkClick r:id="rId2"/>
              </a:rPr>
              <a:t>https://instagram.com/</a:t>
            </a:r>
            <a:r>
              <a:rPr lang="en-US" dirty="0" smtClean="0">
                <a:hlinkClick r:id="rId2"/>
              </a:rPr>
              <a:t>angelicatibbling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https://instagram.com/</a:t>
            </a:r>
            <a:r>
              <a:rPr lang="en-US" dirty="0" smtClean="0">
                <a:hlinkClick r:id="rId3"/>
              </a:rPr>
              <a:t>cafejavajanis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://instagram.com/kaitlinmlk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https://instagram.com/</a:t>
            </a:r>
            <a:r>
              <a:rPr lang="en-US" dirty="0" smtClean="0">
                <a:hlinkClick r:id="rId5"/>
              </a:rPr>
              <a:t>mlufk829</a:t>
            </a:r>
            <a:endParaRPr lang="en-US" dirty="0" smtClean="0"/>
          </a:p>
          <a:p>
            <a:r>
              <a:rPr lang="en-US" dirty="0">
                <a:hlinkClick r:id="rId6"/>
              </a:rPr>
              <a:t>https://instagram.com/</a:t>
            </a:r>
            <a:r>
              <a:rPr lang="en-US" dirty="0" smtClean="0">
                <a:hlinkClick r:id="rId6"/>
              </a:rPr>
              <a:t>wadech</a:t>
            </a:r>
            <a:endParaRPr lang="en-US" dirty="0" smtClean="0"/>
          </a:p>
          <a:p>
            <a:endParaRPr lang="en-US" dirty="0"/>
          </a:p>
          <a:p>
            <a:r>
              <a:rPr lang="en-US" u="sng" dirty="0" smtClean="0"/>
              <a:t>Websites</a:t>
            </a:r>
            <a:r>
              <a:rPr lang="en-US" dirty="0" smtClean="0"/>
              <a:t>:</a:t>
            </a:r>
          </a:p>
          <a:p>
            <a:r>
              <a:rPr lang="en-US" dirty="0"/>
              <a:t>Harrison </a:t>
            </a:r>
            <a:r>
              <a:rPr lang="en-US" dirty="0" smtClean="0"/>
              <a:t>Public Library </a:t>
            </a:r>
            <a:r>
              <a:rPr lang="en-US" dirty="0" err="1" smtClean="0"/>
              <a:t>Pinterest</a:t>
            </a:r>
            <a:r>
              <a:rPr lang="en-US" dirty="0" smtClean="0"/>
              <a:t> </a:t>
            </a:r>
            <a:r>
              <a:rPr lang="en-US" dirty="0" smtClean="0">
                <a:hlinkClick r:id="rId7"/>
              </a:rPr>
              <a:t>https</a:t>
            </a:r>
            <a:r>
              <a:rPr lang="en-US" dirty="0">
                <a:hlinkClick r:id="rId7"/>
              </a:rPr>
              <a:t>://www.pinterest.com/harrisonpl/hpl-books-books-and-more-books</a:t>
            </a:r>
            <a:r>
              <a:rPr lang="en-US" dirty="0" smtClean="0">
                <a:hlinkClick r:id="rId7"/>
              </a:rPr>
              <a:t>/</a:t>
            </a:r>
            <a:endParaRPr lang="en-US" dirty="0" smtClean="0"/>
          </a:p>
          <a:p>
            <a:r>
              <a:rPr lang="en-US" dirty="0" smtClean="0"/>
              <a:t>Jersey City Free Public Library </a:t>
            </a:r>
            <a:r>
              <a:rPr lang="en-US" dirty="0" err="1" smtClean="0"/>
              <a:t>Pinterest</a:t>
            </a:r>
            <a:r>
              <a:rPr lang="en-US" dirty="0"/>
              <a:t> </a:t>
            </a:r>
            <a:r>
              <a:rPr lang="en-US" dirty="0">
                <a:hlinkClick r:id="rId8"/>
              </a:rPr>
              <a:t>https://www.pinterest.com/jerseycityPL/downloadable-ebooks</a:t>
            </a:r>
            <a:r>
              <a:rPr lang="en-US" dirty="0" smtClean="0">
                <a:hlinkClick r:id="rId8"/>
              </a:rPr>
              <a:t>/</a:t>
            </a:r>
            <a:endParaRPr lang="en-US" dirty="0" smtClean="0"/>
          </a:p>
          <a:p>
            <a:r>
              <a:rPr lang="en-US" dirty="0" smtClean="0"/>
              <a:t>Spokane County </a:t>
            </a:r>
            <a:r>
              <a:rPr lang="en-US" dirty="0"/>
              <a:t>Library </a:t>
            </a:r>
            <a:r>
              <a:rPr lang="en-US" dirty="0" smtClean="0"/>
              <a:t>District, </a:t>
            </a:r>
            <a:r>
              <a:rPr lang="en-US" dirty="0" smtClean="0">
                <a:hlinkClick r:id="rId9"/>
              </a:rPr>
              <a:t>http</a:t>
            </a:r>
            <a:r>
              <a:rPr lang="en-US" dirty="0">
                <a:hlinkClick r:id="rId9"/>
              </a:rPr>
              <a:t>://www.scld.org</a:t>
            </a:r>
            <a:r>
              <a:rPr lang="en-US" dirty="0" smtClean="0">
                <a:hlinkClick r:id="rId9"/>
              </a:rPr>
              <a:t>/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9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2.0 &amp; Folksonomies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Library 2.0 encourages user </a:t>
            </a:r>
            <a:r>
              <a:rPr lang="en-US" b="0" dirty="0"/>
              <a:t>participation through engagement in physical and virtual services </a:t>
            </a:r>
            <a:endParaRPr lang="en-US" b="0" dirty="0" smtClean="0"/>
          </a:p>
          <a:p>
            <a:endParaRPr lang="en-US" b="0" dirty="0"/>
          </a:p>
          <a:p>
            <a:r>
              <a:rPr lang="en-US" b="0" dirty="0"/>
              <a:t>Folk + Taxonomy = </a:t>
            </a:r>
            <a:r>
              <a:rPr lang="en-US" b="0" dirty="0" smtClean="0"/>
              <a:t>Folksonomy aka User Tags, or </a:t>
            </a:r>
            <a:r>
              <a:rPr lang="en-US" b="0" dirty="0" err="1" smtClean="0"/>
              <a:t>Hashtags</a:t>
            </a:r>
            <a:endParaRPr lang="en-US" b="0" dirty="0"/>
          </a:p>
          <a:p>
            <a:endParaRPr lang="en-US" b="0" dirty="0"/>
          </a:p>
          <a:p>
            <a:r>
              <a:rPr lang="en-US" b="0" dirty="0" smtClean="0"/>
              <a:t>A 2006 </a:t>
            </a:r>
            <a:r>
              <a:rPr lang="en-US" b="0" dirty="0"/>
              <a:t>Pew Internet &amp; American Life Project found that </a:t>
            </a:r>
            <a:r>
              <a:rPr lang="en-US" b="0" dirty="0" smtClean="0"/>
              <a:t>28% of </a:t>
            </a:r>
            <a:r>
              <a:rPr lang="en-US" b="0" dirty="0"/>
              <a:t>internet </a:t>
            </a:r>
            <a:r>
              <a:rPr lang="en-US" b="0" dirty="0" smtClean="0"/>
              <a:t>users</a:t>
            </a:r>
          </a:p>
          <a:p>
            <a:r>
              <a:rPr lang="en-US" b="0" dirty="0" smtClean="0"/>
              <a:t>have </a:t>
            </a:r>
            <a:r>
              <a:rPr lang="en-US" b="0" dirty="0"/>
              <a:t>tagged and that 7 percent of internet users say that they use tags </a:t>
            </a:r>
            <a:r>
              <a:rPr lang="en-US" b="0" dirty="0" smtClean="0"/>
              <a:t>daily. </a:t>
            </a:r>
            <a:endParaRPr lang="en-US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546208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No Controlled Vocabulary</a:t>
            </a:r>
            <a:endParaRPr lang="en-US" dirty="0"/>
          </a:p>
        </p:txBody>
      </p:sp>
      <p:pic>
        <p:nvPicPr>
          <p:cNvPr id="5" name="Picture 4" descr="Screenshot_2014-10-04-15-15-1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2" b="7782"/>
          <a:stretch/>
        </p:blipFill>
        <p:spPr>
          <a:xfrm>
            <a:off x="3491850" y="1268783"/>
            <a:ext cx="2372603" cy="3200400"/>
          </a:xfrm>
          <a:prstGeom prst="rect">
            <a:avLst/>
          </a:prstGeom>
        </p:spPr>
      </p:pic>
      <p:pic>
        <p:nvPicPr>
          <p:cNvPr id="6" name="Picture 5" descr="Screenshot_2014-10-04-15-33-48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7" b="6687"/>
          <a:stretch/>
        </p:blipFill>
        <p:spPr>
          <a:xfrm>
            <a:off x="859894" y="1242834"/>
            <a:ext cx="2323614" cy="3200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7182" y="778245"/>
            <a:ext cx="616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Both these photos are labeled “Rexford”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9894" y="4395275"/>
            <a:ext cx="2176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@</a:t>
            </a:r>
            <a:r>
              <a:rPr lang="en-US" sz="1200" dirty="0" err="1" smtClean="0"/>
              <a:t>kaitlinmlk</a:t>
            </a:r>
            <a:endParaRPr lang="en-US" sz="1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547693" y="4395275"/>
            <a:ext cx="2176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@</a:t>
            </a:r>
            <a:r>
              <a:rPr lang="en-US" sz="1200" dirty="0" err="1" smtClean="0"/>
              <a:t>wadech</a:t>
            </a:r>
            <a:endParaRPr lang="en-US" sz="12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290367" y="1242834"/>
            <a:ext cx="22069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But what if instead of thinking of user tags as classification tools we started thinking of them as tools to help sort and curate content for patrons?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3679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search options in </a:t>
            </a:r>
            <a:r>
              <a:rPr lang="en-US" dirty="0" err="1" smtClean="0"/>
              <a:t>Opacs</a:t>
            </a:r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4232509" y="2052312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09694" y="1473760"/>
            <a:ext cx="21448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these tags relate to the content/themes in Charlotte’s Web. Tags can lead patrons to similar books.</a:t>
            </a:r>
            <a:endParaRPr lang="en-US" dirty="0"/>
          </a:p>
        </p:txBody>
      </p:sp>
      <p:pic>
        <p:nvPicPr>
          <p:cNvPr id="9" name="Picture 8" descr="charlott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55" y="1066800"/>
            <a:ext cx="1710813" cy="3657600"/>
          </a:xfrm>
          <a:prstGeom prst="rect">
            <a:avLst/>
          </a:prstGeom>
        </p:spPr>
      </p:pic>
      <p:pic>
        <p:nvPicPr>
          <p:cNvPr id="10" name="Picture 9" descr="tags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887" y="1101184"/>
            <a:ext cx="1327622" cy="3657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4784" y="4642557"/>
            <a:ext cx="4185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Spokane County Library District Catalog, </a:t>
            </a:r>
            <a:r>
              <a:rPr lang="en-US" sz="1200" dirty="0"/>
              <a:t>http://</a:t>
            </a:r>
            <a:r>
              <a:rPr lang="en-US" sz="1200" dirty="0" err="1"/>
              <a:t>www.scld.org</a:t>
            </a:r>
            <a:r>
              <a:rPr lang="en-US" sz="1200" dirty="0"/>
              <a:t>/  </a:t>
            </a:r>
          </a:p>
        </p:txBody>
      </p:sp>
    </p:spTree>
    <p:extLst>
      <p:ext uri="{BB962C8B-B14F-4D97-AF65-F5344CB8AC3E}">
        <p14:creationId xmlns:p14="http://schemas.microsoft.com/office/powerpoint/2010/main" val="327369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Services Accessible from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959518"/>
            <a:ext cx="7520940" cy="945483"/>
          </a:xfrm>
        </p:spPr>
        <p:txBody>
          <a:bodyPr>
            <a:normAutofit/>
          </a:bodyPr>
          <a:lstStyle/>
          <a:p>
            <a:pPr marL="0" indent="0"/>
            <a:r>
              <a:rPr lang="en-US" b="0" dirty="0" smtClean="0"/>
              <a:t>Patrons are accessing information from our websites from home as well as our physical locations. </a:t>
            </a:r>
            <a:r>
              <a:rPr lang="en-US" b="0" dirty="0" err="1" smtClean="0"/>
              <a:t>Pinterest</a:t>
            </a:r>
            <a:r>
              <a:rPr lang="en-US" b="0" dirty="0" smtClean="0"/>
              <a:t> and Delicious allow libraries to organize information for patrons online. </a:t>
            </a:r>
            <a:endParaRPr lang="en-US" b="0" dirty="0"/>
          </a:p>
        </p:txBody>
      </p:sp>
      <p:pic>
        <p:nvPicPr>
          <p:cNvPr id="4" name="Picture 3" descr="ebook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334" y="1757615"/>
            <a:ext cx="5651985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0899" y="4628446"/>
            <a:ext cx="816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Jersey City Free Public Library Downloadable </a:t>
            </a:r>
            <a:r>
              <a:rPr lang="en-US" sz="1200" dirty="0" err="1" smtClean="0"/>
              <a:t>Ebooks</a:t>
            </a:r>
            <a:r>
              <a:rPr lang="en-US" sz="1200" dirty="0" smtClean="0"/>
              <a:t> </a:t>
            </a:r>
            <a:r>
              <a:rPr lang="en-US" sz="1200" dirty="0"/>
              <a:t>Board, https://</a:t>
            </a:r>
            <a:r>
              <a:rPr lang="en-US" sz="1200" dirty="0" err="1"/>
              <a:t>www.pinterest.com</a:t>
            </a:r>
            <a:r>
              <a:rPr lang="en-US" sz="1200" dirty="0"/>
              <a:t>/</a:t>
            </a:r>
            <a:r>
              <a:rPr lang="en-US" sz="1200" dirty="0" err="1"/>
              <a:t>jerseycityPL</a:t>
            </a:r>
            <a:r>
              <a:rPr lang="en-US" sz="1200" dirty="0"/>
              <a:t>/downloadable-</a:t>
            </a:r>
            <a:r>
              <a:rPr lang="en-US" sz="1200" dirty="0" err="1"/>
              <a:t>ebooks</a:t>
            </a:r>
            <a:r>
              <a:rPr lang="en-US" sz="1200" dirty="0"/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4225372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Patron Engagement</a:t>
            </a:r>
            <a:endParaRPr lang="en-US" dirty="0"/>
          </a:p>
        </p:txBody>
      </p:sp>
      <p:pic>
        <p:nvPicPr>
          <p:cNvPr id="6" name="Picture 5" descr="outreach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074" y="1648222"/>
            <a:ext cx="5923785" cy="30507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0778" y="917225"/>
            <a:ext cx="699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can use these platforms as additional ways for patrons to engage with the library and to help curate materials for the library.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89008" y="4713112"/>
            <a:ext cx="793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Harrison Public Library HPL Books, </a:t>
            </a:r>
            <a:r>
              <a:rPr lang="en-US" sz="1200" dirty="0" err="1" smtClean="0"/>
              <a:t>etc</a:t>
            </a:r>
            <a:r>
              <a:rPr lang="en-US" sz="1200" dirty="0" smtClean="0"/>
              <a:t> Board</a:t>
            </a:r>
            <a:r>
              <a:rPr lang="en-US" sz="1200" dirty="0"/>
              <a:t>: https://</a:t>
            </a:r>
            <a:r>
              <a:rPr lang="en-US" sz="1200" dirty="0" err="1"/>
              <a:t>www.pinterest.com</a:t>
            </a:r>
            <a:r>
              <a:rPr lang="en-US" sz="1200" dirty="0"/>
              <a:t>/</a:t>
            </a:r>
            <a:r>
              <a:rPr lang="en-US" sz="1200" dirty="0" err="1"/>
              <a:t>harrisonpl</a:t>
            </a:r>
            <a:r>
              <a:rPr lang="en-US" sz="1200" dirty="0"/>
              <a:t>/</a:t>
            </a:r>
            <a:r>
              <a:rPr lang="en-US" sz="1200" dirty="0" err="1"/>
              <a:t>hpl</a:t>
            </a:r>
            <a:r>
              <a:rPr lang="en-US" sz="1200" dirty="0"/>
              <a:t>-books-books-and-more-books/</a:t>
            </a:r>
          </a:p>
        </p:txBody>
      </p:sp>
    </p:spTree>
    <p:extLst>
      <p:ext uri="{BB962C8B-B14F-4D97-AF65-F5344CB8AC3E}">
        <p14:creationId xmlns:p14="http://schemas.microsoft.com/office/powerpoint/2010/main" val="3580876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Happy #</a:t>
            </a:r>
            <a:r>
              <a:rPr lang="en-US" dirty="0" err="1" smtClean="0"/>
              <a:t>bookfaceFriday</a:t>
            </a:r>
            <a:r>
              <a:rPr lang="en-US" dirty="0" smtClean="0"/>
              <a:t>! </a:t>
            </a:r>
            <a:endParaRPr lang="en-US" dirty="0"/>
          </a:p>
        </p:txBody>
      </p:sp>
      <p:pic>
        <p:nvPicPr>
          <p:cNvPr id="4" name="Picture 3" descr="bookface1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3"/>
          <a:stretch/>
        </p:blipFill>
        <p:spPr>
          <a:xfrm>
            <a:off x="320965" y="1053970"/>
            <a:ext cx="2926958" cy="3586886"/>
          </a:xfrm>
          <a:prstGeom prst="rect">
            <a:avLst/>
          </a:prstGeom>
        </p:spPr>
      </p:pic>
      <p:pic>
        <p:nvPicPr>
          <p:cNvPr id="5" name="Picture 4" descr="book3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08" r="-1"/>
          <a:stretch/>
        </p:blipFill>
        <p:spPr>
          <a:xfrm>
            <a:off x="5707812" y="1047264"/>
            <a:ext cx="3198954" cy="3593592"/>
          </a:xfrm>
          <a:prstGeom prst="rect">
            <a:avLst/>
          </a:prstGeom>
        </p:spPr>
      </p:pic>
      <p:pic>
        <p:nvPicPr>
          <p:cNvPr id="6" name="Picture 5" descr="book2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8" r="4023"/>
          <a:stretch/>
        </p:blipFill>
        <p:spPr>
          <a:xfrm>
            <a:off x="3418970" y="1053970"/>
            <a:ext cx="2176977" cy="35935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49195" y="4605725"/>
            <a:ext cx="2176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hlinkClick r:id="rId6"/>
              </a:rPr>
              <a:t>@angelicatibbling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49677" y="4602459"/>
            <a:ext cx="2176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hlinkClick r:id="rId6"/>
              </a:rPr>
              <a:t>@</a:t>
            </a:r>
            <a:r>
              <a:rPr lang="en-US" sz="1200" dirty="0">
                <a:hlinkClick r:id="rId7"/>
              </a:rPr>
              <a:t>cafejavajanis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190" y="4591734"/>
            <a:ext cx="2176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hlinkClick r:id="rId6"/>
              </a:rPr>
              <a:t>@</a:t>
            </a:r>
            <a:r>
              <a:rPr lang="en-US" sz="1200" dirty="0">
                <a:hlinkClick r:id="rId8"/>
              </a:rPr>
              <a:t>mlufk829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681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914400"/>
            <a:ext cx="7520940" cy="5477933"/>
          </a:xfrm>
        </p:spPr>
        <p:txBody>
          <a:bodyPr>
            <a:normAutofit/>
          </a:bodyPr>
          <a:lstStyle/>
          <a:p>
            <a:r>
              <a:rPr lang="en-US" sz="1200" b="0" dirty="0"/>
              <a:t>Bates, J., &amp; Rowley, J. (2011). Social reproduction and exclusion in subject indexing: A comparison of public library OPACs and </a:t>
            </a:r>
            <a:r>
              <a:rPr lang="en-US" sz="1200" b="0" dirty="0" err="1"/>
              <a:t>LibraryThing</a:t>
            </a:r>
            <a:r>
              <a:rPr lang="en-US" sz="1200" b="0" dirty="0"/>
              <a:t> folksonomy.</a:t>
            </a:r>
            <a:r>
              <a:rPr lang="en-US" sz="1200" b="0" i="1" dirty="0"/>
              <a:t> Journal of Documentation, 67</a:t>
            </a:r>
            <a:r>
              <a:rPr lang="en-US" sz="1200" b="0" dirty="0"/>
              <a:t>(3), 431-448. </a:t>
            </a:r>
          </a:p>
          <a:p>
            <a:r>
              <a:rPr lang="en-US" sz="1200" b="0" dirty="0" err="1"/>
              <a:t>Boter</a:t>
            </a:r>
            <a:r>
              <a:rPr lang="en-US" sz="1200" b="0" dirty="0"/>
              <a:t>, J., &amp; Wedel, M. (2005). User categorization of public library collections.</a:t>
            </a:r>
            <a:r>
              <a:rPr lang="en-US" sz="1200" b="0" i="1" dirty="0"/>
              <a:t> Library &amp; Information Science Research, 27</a:t>
            </a:r>
            <a:r>
              <a:rPr lang="en-US" sz="1200" b="0" dirty="0"/>
              <a:t>(2), 190-202. </a:t>
            </a:r>
          </a:p>
          <a:p>
            <a:r>
              <a:rPr lang="en-US" sz="1200" b="0" dirty="0"/>
              <a:t>Casey, M. E., &amp; </a:t>
            </a:r>
            <a:r>
              <a:rPr lang="en-US" sz="1200" b="0" dirty="0" err="1"/>
              <a:t>Savastinuk</a:t>
            </a:r>
            <a:r>
              <a:rPr lang="en-US" sz="1200" b="0" dirty="0"/>
              <a:t>, L. C. (2006). LIBRARY 2.0.</a:t>
            </a:r>
            <a:r>
              <a:rPr lang="en-US" sz="1200" b="0" i="1" dirty="0"/>
              <a:t> Library Journal, 131</a:t>
            </a:r>
            <a:r>
              <a:rPr lang="en-US" sz="1200" b="0" dirty="0"/>
              <a:t>(14; 14), 40-42. </a:t>
            </a:r>
          </a:p>
          <a:p>
            <a:r>
              <a:rPr lang="en-US" sz="1200" b="0" dirty="0"/>
              <a:t>East Brunswick Public Library (</a:t>
            </a:r>
            <a:r>
              <a:rPr lang="en-US" sz="1200" b="0" dirty="0" err="1"/>
              <a:t>n.d.</a:t>
            </a:r>
            <a:r>
              <a:rPr lang="en-US" sz="1200" b="0" dirty="0"/>
              <a:t>). Retrieved November 15, 2014, from http://</a:t>
            </a:r>
            <a:r>
              <a:rPr lang="en-US" sz="1200" b="0" dirty="0" err="1"/>
              <a:t>www.ebpl.org</a:t>
            </a:r>
            <a:endParaRPr lang="en-US" sz="1200" b="0" dirty="0"/>
          </a:p>
          <a:p>
            <a:r>
              <a:rPr lang="en-US" sz="1200" b="0" dirty="0"/>
              <a:t>East Brunswick Public Library :: Recommended Websites: The Best of the Web. (</a:t>
            </a:r>
            <a:r>
              <a:rPr lang="en-US" sz="1200" b="0" dirty="0" err="1"/>
              <a:t>n.d.</a:t>
            </a:r>
            <a:r>
              <a:rPr lang="en-US" sz="1200" b="0" dirty="0"/>
              <a:t>). Retrieved November 15, 2014, from http://</a:t>
            </a:r>
            <a:r>
              <a:rPr lang="en-US" sz="1200" b="0" dirty="0" err="1"/>
              <a:t>www.ebpl.org</a:t>
            </a:r>
            <a:r>
              <a:rPr lang="en-US" sz="1200" b="0" dirty="0"/>
              <a:t>/main/</a:t>
            </a:r>
            <a:r>
              <a:rPr lang="en-US" sz="1200" b="0" dirty="0" err="1"/>
              <a:t>polDocClass.cfm</a:t>
            </a:r>
            <a:endParaRPr lang="en-US" sz="1200" b="0" dirty="0"/>
          </a:p>
          <a:p>
            <a:r>
              <a:rPr lang="en-US" sz="1200" b="0" dirty="0" err="1"/>
              <a:t>Elmborg</a:t>
            </a:r>
            <a:r>
              <a:rPr lang="en-US" sz="1200" b="0" dirty="0"/>
              <a:t>, J. (2006). Libraries in the contact zone: On the creation of educational space.</a:t>
            </a:r>
            <a:r>
              <a:rPr lang="en-US" sz="1200" b="0" i="1" dirty="0"/>
              <a:t> Renaissance Quarterly, 46</a:t>
            </a:r>
            <a:r>
              <a:rPr lang="en-US" sz="1200" b="0" dirty="0"/>
              <a:t>(1), 56-64. </a:t>
            </a:r>
          </a:p>
          <a:p>
            <a:r>
              <a:rPr lang="en-US" sz="1200" b="0" dirty="0"/>
              <a:t>Furner, J. (2009). Folksonomies.</a:t>
            </a:r>
            <a:r>
              <a:rPr lang="en-US" sz="1200" b="0" i="1" dirty="0"/>
              <a:t> Encyclopedia of Library and Information Sciences </a:t>
            </a:r>
            <a:r>
              <a:rPr lang="en-US" sz="1200" b="0" dirty="0"/>
              <a:t>(Third Edition ed., pp. 1858-1866). New York: Taylor and Francis.</a:t>
            </a:r>
          </a:p>
          <a:p>
            <a:r>
              <a:rPr lang="en-US" sz="1200" b="0" dirty="0"/>
              <a:t>Jersey City Public Library (</a:t>
            </a:r>
            <a:r>
              <a:rPr lang="en-US" sz="1200" b="0" dirty="0" err="1"/>
              <a:t>n.d.</a:t>
            </a:r>
            <a:r>
              <a:rPr lang="en-US" sz="1200" b="0" dirty="0"/>
              <a:t>)</a:t>
            </a:r>
            <a:r>
              <a:rPr lang="en-US" sz="1200" b="0" i="1" dirty="0"/>
              <a:t>. </a:t>
            </a:r>
            <a:r>
              <a:rPr lang="en-US" sz="1200" b="0" dirty="0"/>
              <a:t>Retrieved November 15, 2014, from http://</a:t>
            </a:r>
            <a:r>
              <a:rPr lang="en-US" sz="1200" b="0" dirty="0" err="1"/>
              <a:t>www.jclibrary.org</a:t>
            </a:r>
            <a:endParaRPr lang="en-US" sz="1200" b="0" dirty="0"/>
          </a:p>
          <a:p>
            <a:r>
              <a:rPr lang="en-US" sz="1200" b="0" dirty="0" err="1"/>
              <a:t>Kroski</a:t>
            </a:r>
            <a:r>
              <a:rPr lang="en-US" sz="1200" b="0" dirty="0"/>
              <a:t>, E. (2005). The hive mind: Folksonomies and user-based tagging. Retrieved from </a:t>
            </a:r>
            <a:r>
              <a:rPr lang="en-US" sz="1200" b="0" u="sng" dirty="0"/>
              <a:t>http://</a:t>
            </a:r>
            <a:r>
              <a:rPr lang="en-US" sz="1200" b="0" u="sng" dirty="0" err="1"/>
              <a:t>infotangle.blogsome.com</a:t>
            </a:r>
            <a:r>
              <a:rPr lang="en-US" sz="1200" b="0" u="sng" dirty="0"/>
              <a:t>/2005/12/07/the-hive-mind-folksonomies-and-user-based-tagging/</a:t>
            </a:r>
            <a:endParaRPr lang="en-US" sz="1200" b="0" dirty="0"/>
          </a:p>
          <a:p>
            <a:r>
              <a:rPr lang="en-US" sz="1200" b="0" dirty="0"/>
              <a:t>Mannes, J. (2006). Library 2.0 theory: Web 2.0 and its implications for libraries. Retrieved from </a:t>
            </a:r>
            <a:r>
              <a:rPr lang="en-US" sz="1200" b="0" u="sng" dirty="0"/>
              <a:t>http://</a:t>
            </a:r>
            <a:r>
              <a:rPr lang="en-US" sz="1200" b="0" u="sng" dirty="0" err="1"/>
              <a:t>www.webology.org</a:t>
            </a:r>
            <a:r>
              <a:rPr lang="en-US" sz="1200" b="0" u="sng" dirty="0"/>
              <a:t>/2006/v3n2/a25.html</a:t>
            </a:r>
            <a:endParaRPr lang="en-US" sz="1200" b="0" dirty="0"/>
          </a:p>
          <a:p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854297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016000"/>
            <a:ext cx="7520940" cy="3965222"/>
          </a:xfrm>
        </p:spPr>
        <p:txBody>
          <a:bodyPr>
            <a:normAutofit fontScale="77500" lnSpcReduction="20000"/>
          </a:bodyPr>
          <a:lstStyle/>
          <a:p>
            <a:r>
              <a:rPr lang="en-US" b="0" dirty="0"/>
              <a:t>Muncie Public Library (</a:t>
            </a:r>
            <a:r>
              <a:rPr lang="en-US" b="0" dirty="0" err="1"/>
              <a:t>muncielibrary</a:t>
            </a:r>
            <a:r>
              <a:rPr lang="en-US" b="0" dirty="0"/>
              <a:t>). (</a:t>
            </a:r>
            <a:r>
              <a:rPr lang="en-US" b="0" dirty="0" err="1"/>
              <a:t>n.d.</a:t>
            </a:r>
            <a:r>
              <a:rPr lang="en-US" b="0" dirty="0"/>
              <a:t>). Retrieved November 15, 2014, from http://</a:t>
            </a:r>
            <a:r>
              <a:rPr lang="en-US" b="0" dirty="0" err="1"/>
              <a:t>www.pinterest.com</a:t>
            </a:r>
            <a:r>
              <a:rPr lang="en-US" b="0" dirty="0"/>
              <a:t>/</a:t>
            </a:r>
            <a:r>
              <a:rPr lang="en-US" b="0" dirty="0" err="1"/>
              <a:t>muncielibrary</a:t>
            </a:r>
            <a:r>
              <a:rPr lang="en-US" b="0" dirty="0"/>
              <a:t>/</a:t>
            </a:r>
          </a:p>
          <a:p>
            <a:r>
              <a:rPr lang="en-US" b="0" dirty="0" err="1"/>
              <a:t>Rainie</a:t>
            </a:r>
            <a:r>
              <a:rPr lang="en-US" b="0" dirty="0"/>
              <a:t>, L. (2007). </a:t>
            </a:r>
            <a:r>
              <a:rPr lang="en-US" b="0" i="1" dirty="0"/>
              <a:t>28% of online </a:t>
            </a:r>
            <a:r>
              <a:rPr lang="en-US" b="0" i="1" dirty="0" err="1"/>
              <a:t>americans</a:t>
            </a:r>
            <a:r>
              <a:rPr lang="en-US" b="0" i="1" dirty="0"/>
              <a:t> have used the internet to tag content.</a:t>
            </a:r>
            <a:r>
              <a:rPr lang="en-US" b="0" dirty="0"/>
              <a:t> Pew Internet and American Life Project. January 31, </a:t>
            </a:r>
            <a:r>
              <a:rPr lang="en-US" b="0" dirty="0" smtClean="0"/>
              <a:t>2007</a:t>
            </a:r>
          </a:p>
          <a:p>
            <a:r>
              <a:rPr lang="en-US" b="0" dirty="0" err="1" smtClean="0"/>
              <a:t>Rethlefsen</a:t>
            </a:r>
            <a:r>
              <a:rPr lang="en-US" b="0" dirty="0"/>
              <a:t>, M. L. (2007). Tags help make libraries </a:t>
            </a:r>
            <a:r>
              <a:rPr lang="en-US" b="0" dirty="0" err="1"/>
              <a:t>del.icio.us</a:t>
            </a:r>
            <a:r>
              <a:rPr lang="en-US" b="0" dirty="0"/>
              <a:t>.</a:t>
            </a:r>
            <a:r>
              <a:rPr lang="en-US" b="0" i="1" dirty="0"/>
              <a:t> Library Journal, 132</a:t>
            </a:r>
            <a:r>
              <a:rPr lang="en-US" b="0" dirty="0"/>
              <a:t>(15; 15), 26-28. </a:t>
            </a:r>
          </a:p>
          <a:p>
            <a:r>
              <a:rPr lang="en-US" b="0" dirty="0"/>
              <a:t>Sanders, D. (2008). Tag--you're it!</a:t>
            </a:r>
            <a:r>
              <a:rPr lang="en-US" b="0" i="1" dirty="0"/>
              <a:t> American Libraries, 39</a:t>
            </a:r>
            <a:r>
              <a:rPr lang="en-US" b="0" dirty="0"/>
              <a:t>(11), 52-54. </a:t>
            </a:r>
          </a:p>
          <a:p>
            <a:r>
              <a:rPr lang="en-US" b="0" dirty="0" err="1"/>
              <a:t>Spiteri</a:t>
            </a:r>
            <a:r>
              <a:rPr lang="en-US" b="0" dirty="0"/>
              <a:t>, L. F. (2007). The structure and form of folksonomy tags: The road to the public library catalog.</a:t>
            </a:r>
            <a:r>
              <a:rPr lang="en-US" b="0" i="1" dirty="0"/>
              <a:t> Information Technology and Libraries, 26</a:t>
            </a:r>
            <a:r>
              <a:rPr lang="en-US" b="0" dirty="0"/>
              <a:t>(3), 13-25. </a:t>
            </a:r>
          </a:p>
          <a:p>
            <a:r>
              <a:rPr lang="en-US" b="0" dirty="0"/>
              <a:t>Steele, T. (2009). The new cooperative cataloging.</a:t>
            </a:r>
            <a:r>
              <a:rPr lang="en-US" b="0" i="1" dirty="0"/>
              <a:t> Library Hi Tech, 27</a:t>
            </a:r>
            <a:r>
              <a:rPr lang="en-US" b="0" dirty="0"/>
              <a:t>(1), 68-77. </a:t>
            </a:r>
          </a:p>
          <a:p>
            <a:r>
              <a:rPr lang="en-US" b="0" dirty="0"/>
              <a:t>Stephens, M., &amp; Collins, M. (2007). Web 2.0, library 2.0, and the hyperlinked library.</a:t>
            </a:r>
            <a:r>
              <a:rPr lang="en-US" b="0" i="1" dirty="0"/>
              <a:t> Serials Review, 33</a:t>
            </a:r>
            <a:r>
              <a:rPr lang="en-US" b="0" dirty="0"/>
              <a:t>(4), p253. </a:t>
            </a:r>
          </a:p>
          <a:p>
            <a:r>
              <a:rPr lang="en-US" b="0" dirty="0" err="1"/>
              <a:t>Terdiman</a:t>
            </a:r>
            <a:r>
              <a:rPr lang="en-US" b="0" dirty="0"/>
              <a:t>, D. (2005, February 1). Folksonomies tap people power.</a:t>
            </a:r>
            <a:r>
              <a:rPr lang="en-US" b="0" i="1" dirty="0"/>
              <a:t> Wired, </a:t>
            </a:r>
            <a:r>
              <a:rPr lang="en-US" b="0" dirty="0"/>
              <a:t>Retrieved from </a:t>
            </a:r>
            <a:r>
              <a:rPr lang="en-US" b="0" u="sng" dirty="0"/>
              <a:t>http://</a:t>
            </a:r>
            <a:r>
              <a:rPr lang="en-US" b="0" u="sng" dirty="0" err="1"/>
              <a:t>archive.wired.com</a:t>
            </a:r>
            <a:r>
              <a:rPr lang="en-US" b="0" u="sng" dirty="0"/>
              <a:t>/science/discoveries/news/2005/02/66456?currentPage=all</a:t>
            </a:r>
            <a:endParaRPr lang="en-US" b="0" dirty="0"/>
          </a:p>
          <a:p>
            <a:r>
              <a:rPr lang="en-US" b="0" dirty="0" err="1"/>
              <a:t>Xu</a:t>
            </a:r>
            <a:r>
              <a:rPr lang="en-US" b="0" dirty="0"/>
              <a:t>, C., </a:t>
            </a:r>
            <a:r>
              <a:rPr lang="en-US" b="0" dirty="0" err="1"/>
              <a:t>Ouyang</a:t>
            </a:r>
            <a:r>
              <a:rPr lang="en-US" b="0" dirty="0"/>
              <a:t>, F., &amp; Chu, H. (2009). The academic library meets web 2.0: Applications and implications.</a:t>
            </a:r>
            <a:r>
              <a:rPr lang="en-US" b="0" i="1" dirty="0"/>
              <a:t> Journal of Academic Libraries, 35</a:t>
            </a:r>
            <a:r>
              <a:rPr lang="en-US" b="0" dirty="0"/>
              <a:t>(no. 4), 331. </a:t>
            </a:r>
          </a:p>
          <a:p>
            <a:r>
              <a:rPr lang="en-US" b="0" dirty="0" err="1"/>
              <a:t>Yamaba</a:t>
            </a:r>
            <a:r>
              <a:rPr lang="en-US" b="0" dirty="0"/>
              <a:t>, H., </a:t>
            </a:r>
            <a:r>
              <a:rPr lang="en-US" b="0" dirty="0" err="1"/>
              <a:t>Tanoue</a:t>
            </a:r>
            <a:r>
              <a:rPr lang="en-US" b="0" dirty="0"/>
              <a:t>, M., </a:t>
            </a:r>
            <a:r>
              <a:rPr lang="en-US" b="0" dirty="0" err="1"/>
              <a:t>Takatsuka</a:t>
            </a:r>
            <a:r>
              <a:rPr lang="en-US" b="0" dirty="0"/>
              <a:t>, K., Okazaki, N., &amp; Tomita, S. (2013). On a serendipity-oriented recommender system based on folksonomy and its evaluation.</a:t>
            </a:r>
            <a:r>
              <a:rPr lang="en-US" b="0" i="1" dirty="0"/>
              <a:t> </a:t>
            </a:r>
            <a:r>
              <a:rPr lang="en-US" b="0" i="1" dirty="0" err="1"/>
              <a:t>Procedia</a:t>
            </a:r>
            <a:r>
              <a:rPr lang="en-US" b="0" i="1" dirty="0"/>
              <a:t> Computer Science, 22</a:t>
            </a:r>
            <a:r>
              <a:rPr lang="en-US" b="0" dirty="0"/>
              <a:t>, 276-284. </a:t>
            </a:r>
          </a:p>
          <a:p>
            <a:r>
              <a:rPr lang="en-US" b="0" dirty="0"/>
              <a:t>Yi, K., &amp; Chan, L. M. (2009). Linking folksonomy to Library of Congress subject headings: An exploratory study.</a:t>
            </a:r>
            <a:r>
              <a:rPr lang="en-US" b="0" i="1" dirty="0"/>
              <a:t> Journal of Documentation, 65}</a:t>
            </a:r>
            <a:r>
              <a:rPr lang="en-US" b="0" dirty="0"/>
              <a:t>(6}), 872-900}.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34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2080</TotalTime>
  <Words>1124</Words>
  <Application>Microsoft Macintosh PowerPoint</Application>
  <PresentationFormat>On-screen Show (4:3)</PresentationFormat>
  <Paragraphs>69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Angles</vt:lpstr>
      <vt:lpstr>The Benefits of integrating folksonomy based systems in the public librarY</vt:lpstr>
      <vt:lpstr>Library 2.0 &amp; Folksonomies</vt:lpstr>
      <vt:lpstr>PowerPoint Presentation</vt:lpstr>
      <vt:lpstr>Better search options in Opacs</vt:lpstr>
      <vt:lpstr>Make Services Accessible from home</vt:lpstr>
      <vt:lpstr>Patron Engagement</vt:lpstr>
      <vt:lpstr>Happy #bookfaceFriday! </vt:lpstr>
      <vt:lpstr>References </vt:lpstr>
      <vt:lpstr>References </vt:lpstr>
      <vt:lpstr>IMAGES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Benefits of integrating folksonomy based systems in the public librarY</dc:title>
  <dc:creator>Kaitlin</dc:creator>
  <cp:lastModifiedBy>Kaitlin</cp:lastModifiedBy>
  <cp:revision>28</cp:revision>
  <cp:lastPrinted>2015-05-14T22:23:56Z</cp:lastPrinted>
  <dcterms:created xsi:type="dcterms:W3CDTF">2015-05-09T19:22:36Z</dcterms:created>
  <dcterms:modified xsi:type="dcterms:W3CDTF">2015-05-14T23:02:34Z</dcterms:modified>
</cp:coreProperties>
</file>