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9" r:id="rId5"/>
    <p:sldId id="270" r:id="rId6"/>
    <p:sldId id="257" r:id="rId7"/>
    <p:sldId id="258" r:id="rId8"/>
    <p:sldId id="259" r:id="rId9"/>
    <p:sldId id="273" r:id="rId10"/>
    <p:sldId id="260" r:id="rId11"/>
    <p:sldId id="263" r:id="rId12"/>
    <p:sldId id="261" r:id="rId13"/>
    <p:sldId id="274" r:id="rId14"/>
    <p:sldId id="262" r:id="rId15"/>
    <p:sldId id="264" r:id="rId16"/>
    <p:sldId id="265" r:id="rId17"/>
    <p:sldId id="266" r:id="rId18"/>
    <p:sldId id="275" r:id="rId19"/>
    <p:sldId id="267" r:id="rId20"/>
    <p:sldId id="268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Trends in the Information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Lauren Restivo</a:t>
            </a:r>
          </a:p>
          <a:p>
            <a:r>
              <a:rPr lang="en-US" dirty="0" smtClean="0"/>
              <a:t>15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_roasted_espresso_blend_coffee_beans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690" y="-104340"/>
            <a:ext cx="10494516" cy="69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7 at 1.57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"/>
          <a:stretch/>
        </p:blipFill>
        <p:spPr>
          <a:xfrm>
            <a:off x="199901" y="1757670"/>
            <a:ext cx="8654537" cy="34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Bundling</a:t>
            </a:r>
            <a:endParaRPr lang="en-US" dirty="0"/>
          </a:p>
        </p:txBody>
      </p:sp>
      <p:pic>
        <p:nvPicPr>
          <p:cNvPr id="7" name="Picture 6" descr="TimeWarnerCable_Log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94" y="3236182"/>
            <a:ext cx="5432725" cy="3621817"/>
          </a:xfrm>
          <a:prstGeom prst="rect">
            <a:avLst/>
          </a:prstGeom>
        </p:spPr>
      </p:pic>
      <p:pic>
        <p:nvPicPr>
          <p:cNvPr id="6" name="Picture 5" descr="proques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94" y="1930611"/>
            <a:ext cx="5432725" cy="20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717"/>
            <a:ext cx="8229600" cy="1600200"/>
          </a:xfrm>
        </p:spPr>
        <p:txBody>
          <a:bodyPr/>
          <a:lstStyle/>
          <a:p>
            <a:r>
              <a:rPr lang="en-US" dirty="0"/>
              <a:t>Knowledge Spillovers and </a:t>
            </a:r>
            <a:r>
              <a:rPr lang="en-US" dirty="0" smtClean="0"/>
              <a:t>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0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_roasted_espresso_blend_coffee_beans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690" y="-104340"/>
            <a:ext cx="10494516" cy="69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881" y="2100350"/>
            <a:ext cx="7325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F7F7F"/>
                </a:solidFill>
                <a:latin typeface="Book Antiqua"/>
                <a:cs typeface="Book Antiqua"/>
              </a:rPr>
              <a:t>If you could create information about a new library process for $10 but the sale of that information would only result in a $2 return, would you create that information? </a:t>
            </a:r>
          </a:p>
        </p:txBody>
      </p:sp>
    </p:spTree>
    <p:extLst>
      <p:ext uri="{BB962C8B-B14F-4D97-AF65-F5344CB8AC3E}">
        <p14:creationId xmlns:p14="http://schemas.microsoft.com/office/powerpoint/2010/main" val="195168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058" y="352747"/>
            <a:ext cx="68671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F7F7F"/>
                </a:solidFill>
                <a:latin typeface="Book Antiqua"/>
                <a:cs typeface="Book Antiqua"/>
              </a:rPr>
              <a:t>But what if this $10 information would have value for everyone in the library industry, without hurting you? </a:t>
            </a:r>
            <a:endParaRPr lang="en-US" sz="3200" dirty="0" smtClean="0">
              <a:solidFill>
                <a:srgbClr val="7F7F7F"/>
              </a:solidFill>
              <a:latin typeface="Book Antiqua"/>
              <a:cs typeface="Book Antiqua"/>
            </a:endParaRPr>
          </a:p>
          <a:p>
            <a:pPr algn="ctr"/>
            <a:endParaRPr lang="en-US" sz="3200" dirty="0" smtClean="0">
              <a:solidFill>
                <a:srgbClr val="7F7F7F"/>
              </a:solidFill>
              <a:latin typeface="Book Antiqua"/>
              <a:cs typeface="Book Antiqua"/>
            </a:endParaRPr>
          </a:p>
          <a:p>
            <a:pPr algn="ctr"/>
            <a:r>
              <a:rPr lang="en-US" sz="3200" dirty="0" smtClean="0">
                <a:solidFill>
                  <a:srgbClr val="7F7F7F"/>
                </a:solidFill>
                <a:latin typeface="Book Antiqua"/>
                <a:cs typeface="Book Antiqua"/>
              </a:rPr>
              <a:t>What </a:t>
            </a:r>
            <a:r>
              <a:rPr lang="en-US" sz="3200" dirty="0">
                <a:solidFill>
                  <a:srgbClr val="7F7F7F"/>
                </a:solidFill>
                <a:latin typeface="Book Antiqua"/>
                <a:cs typeface="Book Antiqua"/>
              </a:rPr>
              <a:t>if the cumulative value that this $10 information would create is $100 across every library in the country? </a:t>
            </a:r>
            <a:endParaRPr lang="en-US" sz="3200" dirty="0" smtClean="0">
              <a:solidFill>
                <a:srgbClr val="7F7F7F"/>
              </a:solidFill>
              <a:latin typeface="Book Antiqua"/>
              <a:cs typeface="Book Antiqua"/>
            </a:endParaRPr>
          </a:p>
          <a:p>
            <a:pPr marL="457200" indent="-457200" algn="ctr">
              <a:buFont typeface="Arial"/>
              <a:buChar char="•"/>
            </a:pPr>
            <a:endParaRPr lang="en-US" sz="3200" dirty="0" smtClean="0">
              <a:solidFill>
                <a:srgbClr val="7F7F7F"/>
              </a:solidFill>
              <a:latin typeface="Book Antiqua"/>
              <a:cs typeface="Book Antiqua"/>
            </a:endParaRPr>
          </a:p>
          <a:p>
            <a:pPr algn="ctr"/>
            <a:r>
              <a:rPr lang="en-US" sz="3200" dirty="0" smtClean="0">
                <a:solidFill>
                  <a:srgbClr val="7F7F7F"/>
                </a:solidFill>
                <a:latin typeface="Book Antiqua"/>
                <a:cs typeface="Book Antiqua"/>
              </a:rPr>
              <a:t>The </a:t>
            </a:r>
            <a:r>
              <a:rPr lang="en-US" sz="3200" dirty="0">
                <a:solidFill>
                  <a:srgbClr val="7F7F7F"/>
                </a:solidFill>
                <a:latin typeface="Book Antiqua"/>
                <a:cs typeface="Book Antiqua"/>
              </a:rPr>
              <a:t>social return for the information you create is a $90 profit, but your private loss is still $8. </a:t>
            </a:r>
          </a:p>
        </p:txBody>
      </p:sp>
    </p:spTree>
    <p:extLst>
      <p:ext uri="{BB962C8B-B14F-4D97-AF65-F5344CB8AC3E}">
        <p14:creationId xmlns:p14="http://schemas.microsoft.com/office/powerpoint/2010/main" val="295127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Libraries and book publishers</a:t>
            </a:r>
          </a:p>
          <a:p>
            <a:r>
              <a:rPr lang="en-US" sz="3200" dirty="0" smtClean="0"/>
              <a:t>Photocopiers and academic journals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581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5278"/>
            <a:ext cx="8229600" cy="1600200"/>
          </a:xfrm>
        </p:spPr>
        <p:txBody>
          <a:bodyPr/>
          <a:lstStyle/>
          <a:p>
            <a:r>
              <a:rPr lang="en-US" dirty="0"/>
              <a:t>Consumer Surplus as an Alternative </a:t>
            </a:r>
            <a:r>
              <a:rPr lang="en-US" dirty="0" smtClean="0"/>
              <a:t>Metric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986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ay_tm_rgb_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2"/>
          <a:stretch/>
        </p:blipFill>
        <p:spPr>
          <a:xfrm>
            <a:off x="371391" y="1440637"/>
            <a:ext cx="8326341" cy="34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The Information Economy</a:t>
            </a:r>
          </a:p>
          <a:p>
            <a:r>
              <a:rPr lang="en-US" sz="3200" dirty="0" smtClean="0"/>
              <a:t>Measuring Input and Output in Knowledge Industries</a:t>
            </a:r>
          </a:p>
          <a:p>
            <a:r>
              <a:rPr lang="en-US" sz="3200" dirty="0" smtClean="0"/>
              <a:t>Knowledge Spillovers and Innovation</a:t>
            </a:r>
          </a:p>
          <a:p>
            <a:r>
              <a:rPr lang="en-US" sz="3200" dirty="0" smtClean="0"/>
              <a:t>Consumer Surplus as an Alternative Metric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030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kipedia-logo-en-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51" y="0"/>
            <a:ext cx="559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The Information Economy</a:t>
            </a:r>
          </a:p>
          <a:p>
            <a:r>
              <a:rPr lang="en-US" sz="3200" dirty="0" smtClean="0"/>
              <a:t>Measuring Input and Output in Knowledge Industries</a:t>
            </a:r>
          </a:p>
          <a:p>
            <a:r>
              <a:rPr lang="en-US" sz="3200" dirty="0" smtClean="0"/>
              <a:t>Knowledge Spillovers and Innovation</a:t>
            </a:r>
          </a:p>
          <a:p>
            <a:r>
              <a:rPr lang="en-US" sz="3200" dirty="0" smtClean="0"/>
              <a:t>Consumer Surplus as an Alternative Metric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99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Brynjolfsson, E., &amp; McAfee, A. (2011). </a:t>
            </a:r>
            <a:r>
              <a:rPr lang="en-US" i="1" dirty="0"/>
              <a:t>Race against the machine</a:t>
            </a:r>
            <a:r>
              <a:rPr lang="en-US" dirty="0"/>
              <a:t>. Lexington, MA: Digital Frontier Press. </a:t>
            </a:r>
          </a:p>
          <a:p>
            <a:r>
              <a:rPr lang="en-US" dirty="0"/>
              <a:t>Brynjolfsson, E., &amp; Saunders, A. (2010). </a:t>
            </a:r>
            <a:r>
              <a:rPr lang="en-US" i="1" dirty="0"/>
              <a:t>Wired for innovation</a:t>
            </a:r>
            <a:r>
              <a:rPr lang="en-US" dirty="0"/>
              <a:t>. Cambridge, MA: MIT Press. </a:t>
            </a:r>
          </a:p>
          <a:p>
            <a:r>
              <a:rPr lang="en-US" dirty="0"/>
              <a:t>Freeland, C. (2012). </a:t>
            </a:r>
            <a:r>
              <a:rPr lang="en-US" i="1" dirty="0"/>
              <a:t>Plutocrats</a:t>
            </a:r>
            <a:r>
              <a:rPr lang="en-US" dirty="0"/>
              <a:t>. London, UK: Penguin Press. </a:t>
            </a:r>
          </a:p>
          <a:p>
            <a:r>
              <a:rPr lang="en-US" dirty="0"/>
              <a:t>Jarvis, J. (2008). </a:t>
            </a:r>
            <a:r>
              <a:rPr lang="en-US" i="1" dirty="0"/>
              <a:t>What would G</a:t>
            </a:r>
            <a:r>
              <a:rPr lang="en-US" i="1" dirty="0" smtClean="0"/>
              <a:t>oogle </a:t>
            </a:r>
            <a:r>
              <a:rPr lang="en-US" i="1" dirty="0"/>
              <a:t>do?</a:t>
            </a:r>
            <a:r>
              <a:rPr lang="en-US" dirty="0"/>
              <a:t>. New York, NY: Harper Collins. </a:t>
            </a:r>
          </a:p>
          <a:p>
            <a:r>
              <a:rPr lang="en-US" dirty="0"/>
              <a:t>Jarvis, J. (2011). </a:t>
            </a:r>
            <a:r>
              <a:rPr lang="en-US" i="1" dirty="0"/>
              <a:t>Public parts</a:t>
            </a:r>
            <a:r>
              <a:rPr lang="en-US" dirty="0"/>
              <a:t>. New York, NY: Simon and Schuster. </a:t>
            </a:r>
          </a:p>
          <a:p>
            <a:r>
              <a:rPr lang="en-US" i="1" dirty="0"/>
              <a:t>Understanding the digital economy</a:t>
            </a:r>
            <a:r>
              <a:rPr lang="en-US" dirty="0"/>
              <a:t> (2000). In Brynjolfsson E., Kahin </a:t>
            </a:r>
            <a:r>
              <a:rPr lang="en-US" dirty="0" smtClean="0"/>
              <a:t>B. Cambridge</a:t>
            </a:r>
            <a:r>
              <a:rPr lang="en-US" dirty="0"/>
              <a:t>, MA: MIT Press. </a:t>
            </a:r>
          </a:p>
          <a:p>
            <a:r>
              <a:rPr lang="en-US" dirty="0"/>
              <a:t>Varian, H. (2004). </a:t>
            </a:r>
            <a:r>
              <a:rPr lang="en-US" i="1" dirty="0"/>
              <a:t>The economics of information </a:t>
            </a:r>
            <a:r>
              <a:rPr lang="en-US" i="1" dirty="0" smtClean="0"/>
              <a:t>technology</a:t>
            </a:r>
            <a:r>
              <a:rPr lang="en-US" dirty="0" smtClean="0"/>
              <a:t>. </a:t>
            </a:r>
            <a:r>
              <a:rPr lang="en-US" dirty="0"/>
              <a:t>Cambridge, UK: Cambridge University Press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7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716"/>
            <a:ext cx="8229600" cy="1600200"/>
          </a:xfrm>
        </p:spPr>
        <p:txBody>
          <a:bodyPr/>
          <a:lstStyle/>
          <a:p>
            <a:r>
              <a:rPr lang="en-US" dirty="0" smtClean="0"/>
              <a:t>The Information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7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r>
              <a:rPr lang="en-US" sz="3200" b="1" dirty="0" smtClean="0"/>
              <a:t>Productivity</a:t>
            </a:r>
            <a:r>
              <a:rPr lang="en-US" sz="3200" dirty="0" smtClean="0"/>
              <a:t>: output/input</a:t>
            </a:r>
          </a:p>
          <a:p>
            <a:r>
              <a:rPr lang="en-US" sz="3200" b="1" dirty="0" smtClean="0"/>
              <a:t>Output</a:t>
            </a:r>
            <a:r>
              <a:rPr lang="en-US" sz="3200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 smtClean="0"/>
              <a:t>the number of items produced</a:t>
            </a:r>
          </a:p>
          <a:p>
            <a:r>
              <a:rPr lang="en-US" sz="3200" b="1" dirty="0"/>
              <a:t>L</a:t>
            </a:r>
            <a:r>
              <a:rPr lang="en-US" sz="3200" b="1" dirty="0" smtClean="0"/>
              <a:t>abor productivity</a:t>
            </a:r>
            <a:r>
              <a:rPr lang="en-US" sz="3200" dirty="0"/>
              <a:t>:</a:t>
            </a:r>
            <a:r>
              <a:rPr lang="en-US" sz="3200" dirty="0" smtClean="0"/>
              <a:t> output</a:t>
            </a:r>
            <a:r>
              <a:rPr lang="en-US" sz="3200" dirty="0"/>
              <a:t>/</a:t>
            </a:r>
            <a:r>
              <a:rPr lang="en-US" sz="3200" dirty="0" smtClean="0"/>
              <a:t>hour worked </a:t>
            </a:r>
            <a:endParaRPr lang="en-US" sz="3200" dirty="0"/>
          </a:p>
          <a:p>
            <a:r>
              <a:rPr lang="en-US" sz="3200" b="1" dirty="0" smtClean="0"/>
              <a:t>Standard </a:t>
            </a:r>
            <a:r>
              <a:rPr lang="en-US" sz="3200" b="1" dirty="0"/>
              <a:t>of </a:t>
            </a:r>
            <a:r>
              <a:rPr lang="en-US" sz="3200" b="1" dirty="0" smtClean="0"/>
              <a:t>living: </a:t>
            </a:r>
            <a:r>
              <a:rPr lang="en-US" sz="3200" dirty="0" smtClean="0"/>
              <a:t>output</a:t>
            </a:r>
            <a:r>
              <a:rPr lang="en-US" sz="3200" b="1" dirty="0" smtClean="0"/>
              <a:t>/person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 New York Times</a:t>
            </a:r>
          </a:p>
          <a:p>
            <a:r>
              <a:rPr lang="en-US" sz="3200" dirty="0" smtClean="0"/>
              <a:t>Google</a:t>
            </a:r>
          </a:p>
          <a:p>
            <a:r>
              <a:rPr lang="en-US" sz="3200" dirty="0" smtClean="0"/>
              <a:t>The Internet and YouTube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534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0"/>
            <a:ext cx="5534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Dow Jones Industrial Average Companies</a:t>
            </a:r>
          </a:p>
        </p:txBody>
      </p:sp>
      <p:pic>
        <p:nvPicPr>
          <p:cNvPr id="8" name="Picture 7" descr="Screen Shot 2013-11-07 at 1.29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4"/>
          <a:stretch/>
        </p:blipFill>
        <p:spPr>
          <a:xfrm>
            <a:off x="5126691" y="0"/>
            <a:ext cx="360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30" y="176374"/>
            <a:ext cx="277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ornelis_de_Heem_-_Still_Life_with_a_Basket_of_Fruit_-_Google_Art_Proje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720" y="0"/>
            <a:ext cx="1128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0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rather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have $40,000 to spend at 2013 prices or $400,000 to spend at 1913 prices, but only be able to buy goods and services that were available in 1913?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527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4946"/>
            <a:ext cx="8229600" cy="3458004"/>
          </a:xfrm>
        </p:spPr>
        <p:txBody>
          <a:bodyPr/>
          <a:lstStyle/>
          <a:p>
            <a:r>
              <a:rPr lang="en-US" dirty="0"/>
              <a:t>Measuring Input and Output in Knowledge Industries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78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193</TotalTime>
  <Words>418</Words>
  <Application>Microsoft Macintosh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Trends in the Information Economy</vt:lpstr>
      <vt:lpstr>Agenda</vt:lpstr>
      <vt:lpstr>The Information Economy</vt:lpstr>
      <vt:lpstr>Keywords</vt:lpstr>
      <vt:lpstr>Examples</vt:lpstr>
      <vt:lpstr>PowerPoint Presentation</vt:lpstr>
      <vt:lpstr>PowerPoint Presentation</vt:lpstr>
      <vt:lpstr>Would you rather</vt:lpstr>
      <vt:lpstr>Measuring Input and Output in Knowledge Industries </vt:lpstr>
      <vt:lpstr>PowerPoint Presentation</vt:lpstr>
      <vt:lpstr>PowerPoint Presentation</vt:lpstr>
      <vt:lpstr>Bundling</vt:lpstr>
      <vt:lpstr>Knowledge Spillovers and Innovation</vt:lpstr>
      <vt:lpstr>PowerPoint Presentation</vt:lpstr>
      <vt:lpstr>PowerPoint Presentation</vt:lpstr>
      <vt:lpstr>PowerPoint Presentation</vt:lpstr>
      <vt:lpstr>Examples</vt:lpstr>
      <vt:lpstr>Consumer Surplus as an Alternative Metric</vt:lpstr>
      <vt:lpstr>PowerPoint Presentation</vt:lpstr>
      <vt:lpstr>PowerPoint Presentation</vt:lpstr>
      <vt:lpstr>Agenda</vt:lpstr>
      <vt:lpstr>Works Consulted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the Information Economy</dc:title>
  <dc:creator>Lauren Restivo</dc:creator>
  <cp:lastModifiedBy>Lauren Restivo</cp:lastModifiedBy>
  <cp:revision>18</cp:revision>
  <dcterms:created xsi:type="dcterms:W3CDTF">2013-11-07T18:30:38Z</dcterms:created>
  <dcterms:modified xsi:type="dcterms:W3CDTF">2014-05-12T00:30:14Z</dcterms:modified>
</cp:coreProperties>
</file>