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14" autoAdjust="0"/>
  </p:normalViewPr>
  <p:slideViewPr>
    <p:cSldViewPr snapToGrid="0" snapToObjects="1">
      <p:cViewPr>
        <p:scale>
          <a:sx n="81" d="100"/>
          <a:sy n="81" d="100"/>
        </p:scale>
        <p:origin x="-176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738E7-2797-3941-9786-0A35E40DFBD0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142667F-E6F9-994C-9549-C2E1509750C9}">
      <dgm:prSet phldrT="[Text]"/>
      <dgm:spPr/>
      <dgm:t>
        <a:bodyPr/>
        <a:lstStyle/>
        <a:p>
          <a:r>
            <a:rPr lang="en-US" dirty="0" smtClean="0"/>
            <a:t>LEARNING ENVIRONMENT</a:t>
          </a:r>
          <a:endParaRPr lang="en-US" dirty="0"/>
        </a:p>
      </dgm:t>
    </dgm:pt>
    <dgm:pt modelId="{96DBE9BB-C41C-F242-9C07-61F714719C43}" type="parTrans" cxnId="{884D4619-9703-2C4F-B18A-FD9801F24CF1}">
      <dgm:prSet/>
      <dgm:spPr/>
      <dgm:t>
        <a:bodyPr/>
        <a:lstStyle/>
        <a:p>
          <a:endParaRPr lang="en-US"/>
        </a:p>
      </dgm:t>
    </dgm:pt>
    <dgm:pt modelId="{94666172-ED1D-F841-AF9D-90D116E6E02E}" type="sibTrans" cxnId="{884D4619-9703-2C4F-B18A-FD9801F24CF1}">
      <dgm:prSet/>
      <dgm:spPr/>
      <dgm:t>
        <a:bodyPr/>
        <a:lstStyle/>
        <a:p>
          <a:endParaRPr lang="en-US"/>
        </a:p>
      </dgm:t>
    </dgm:pt>
    <dgm:pt modelId="{C1D00A7B-FD71-654E-B706-C2C959589510}">
      <dgm:prSet phldrT="[Text]"/>
      <dgm:spPr/>
      <dgm:t>
        <a:bodyPr/>
        <a:lstStyle/>
        <a:p>
          <a:r>
            <a:rPr lang="en-US" dirty="0" smtClean="0"/>
            <a:t>EDUCATIONAL TECHNOLOGY</a:t>
          </a:r>
          <a:endParaRPr lang="en-US" dirty="0"/>
        </a:p>
      </dgm:t>
    </dgm:pt>
    <dgm:pt modelId="{0B6505CF-77B9-234B-AC48-EB5CC9BC7D33}" type="parTrans" cxnId="{C0611E22-C9A0-4443-8ED1-7B08004CF9B3}">
      <dgm:prSet/>
      <dgm:spPr/>
      <dgm:t>
        <a:bodyPr/>
        <a:lstStyle/>
        <a:p>
          <a:endParaRPr lang="en-US"/>
        </a:p>
      </dgm:t>
    </dgm:pt>
    <dgm:pt modelId="{14A58FBA-AEBB-B842-A676-59E0BD516D66}" type="sibTrans" cxnId="{C0611E22-C9A0-4443-8ED1-7B08004CF9B3}">
      <dgm:prSet/>
      <dgm:spPr/>
      <dgm:t>
        <a:bodyPr/>
        <a:lstStyle/>
        <a:p>
          <a:endParaRPr lang="en-US"/>
        </a:p>
      </dgm:t>
    </dgm:pt>
    <dgm:pt modelId="{24158C5A-AB58-0745-A074-75EC2E60AC39}">
      <dgm:prSet phldrT="[Text]"/>
      <dgm:spPr/>
      <dgm:t>
        <a:bodyPr/>
        <a:lstStyle/>
        <a:p>
          <a:r>
            <a:rPr lang="en-US" dirty="0" smtClean="0"/>
            <a:t>ACTIVITY</a:t>
          </a:r>
          <a:endParaRPr lang="en-US" dirty="0"/>
        </a:p>
      </dgm:t>
    </dgm:pt>
    <dgm:pt modelId="{39B8784E-112A-174E-A2DA-C8D95605879C}" type="parTrans" cxnId="{FAF16E1F-325A-9940-92CB-EBA60DA4D935}">
      <dgm:prSet/>
      <dgm:spPr/>
      <dgm:t>
        <a:bodyPr/>
        <a:lstStyle/>
        <a:p>
          <a:endParaRPr lang="en-US"/>
        </a:p>
      </dgm:t>
    </dgm:pt>
    <dgm:pt modelId="{0A1B81E8-BC7F-D246-A7D6-D81720E10531}" type="sibTrans" cxnId="{FAF16E1F-325A-9940-92CB-EBA60DA4D935}">
      <dgm:prSet/>
      <dgm:spPr/>
      <dgm:t>
        <a:bodyPr/>
        <a:lstStyle/>
        <a:p>
          <a:endParaRPr lang="en-US"/>
        </a:p>
      </dgm:t>
    </dgm:pt>
    <dgm:pt modelId="{2A9C5346-3B69-024C-BBB1-0AFD9422879E}" type="pres">
      <dgm:prSet presAssocID="{CEC738E7-2797-3941-9786-0A35E40DFB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945A1-B478-5040-902A-0C24F177EF68}" type="pres">
      <dgm:prSet presAssocID="{D142667F-E6F9-994C-9549-C2E1509750C9}" presName="centerShape" presStyleLbl="node0" presStyleIdx="0" presStyleCnt="1" custScaleX="112894" custScaleY="118294" custLinFactNeighborX="491" custLinFactNeighborY="5037"/>
      <dgm:spPr/>
      <dgm:t>
        <a:bodyPr/>
        <a:lstStyle/>
        <a:p>
          <a:endParaRPr lang="en-US"/>
        </a:p>
      </dgm:t>
    </dgm:pt>
    <dgm:pt modelId="{16BC5CBE-6D7E-E947-A667-A37EB46CFD66}" type="pres">
      <dgm:prSet presAssocID="{0B6505CF-77B9-234B-AC48-EB5CC9BC7D3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0D193EC0-6F01-5F4D-BFAF-DB7975C4BBFA}" type="pres">
      <dgm:prSet presAssocID="{C1D00A7B-FD71-654E-B706-C2C95958951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3AE2F-C090-5948-A28C-A8A1D588BC7A}" type="pres">
      <dgm:prSet presAssocID="{39B8784E-112A-174E-A2DA-C8D95605879C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E23A6DC2-1889-B943-9A29-18E4BF503A19}" type="pres">
      <dgm:prSet presAssocID="{24158C5A-AB58-0745-A074-75EC2E60AC39}" presName="node" presStyleLbl="node1" presStyleIdx="1" presStyleCnt="2" custScaleX="98528" custScaleY="84459" custRadScaleRad="102571" custRadScaleInc="-1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D4619-9703-2C4F-B18A-FD9801F24CF1}" srcId="{CEC738E7-2797-3941-9786-0A35E40DFBD0}" destId="{D142667F-E6F9-994C-9549-C2E1509750C9}" srcOrd="0" destOrd="0" parTransId="{96DBE9BB-C41C-F242-9C07-61F714719C43}" sibTransId="{94666172-ED1D-F841-AF9D-90D116E6E02E}"/>
    <dgm:cxn modelId="{5176AA8F-296E-C64B-B786-8A40693E602E}" type="presOf" srcId="{D142667F-E6F9-994C-9549-C2E1509750C9}" destId="{942945A1-B478-5040-902A-0C24F177EF68}" srcOrd="0" destOrd="0" presId="urn:microsoft.com/office/officeart/2005/8/layout/radial4"/>
    <dgm:cxn modelId="{EB05C5A4-B0A0-F149-8DFB-61BEF73C8AE4}" type="presOf" srcId="{39B8784E-112A-174E-A2DA-C8D95605879C}" destId="{75E3AE2F-C090-5948-A28C-A8A1D588BC7A}" srcOrd="0" destOrd="0" presId="urn:microsoft.com/office/officeart/2005/8/layout/radial4"/>
    <dgm:cxn modelId="{FAF16E1F-325A-9940-92CB-EBA60DA4D935}" srcId="{D142667F-E6F9-994C-9549-C2E1509750C9}" destId="{24158C5A-AB58-0745-A074-75EC2E60AC39}" srcOrd="1" destOrd="0" parTransId="{39B8784E-112A-174E-A2DA-C8D95605879C}" sibTransId="{0A1B81E8-BC7F-D246-A7D6-D81720E10531}"/>
    <dgm:cxn modelId="{2A8C44EE-4140-1749-AFA0-38F631AFDEF6}" type="presOf" srcId="{C1D00A7B-FD71-654E-B706-C2C959589510}" destId="{0D193EC0-6F01-5F4D-BFAF-DB7975C4BBFA}" srcOrd="0" destOrd="0" presId="urn:microsoft.com/office/officeart/2005/8/layout/radial4"/>
    <dgm:cxn modelId="{C0611E22-C9A0-4443-8ED1-7B08004CF9B3}" srcId="{D142667F-E6F9-994C-9549-C2E1509750C9}" destId="{C1D00A7B-FD71-654E-B706-C2C959589510}" srcOrd="0" destOrd="0" parTransId="{0B6505CF-77B9-234B-AC48-EB5CC9BC7D33}" sibTransId="{14A58FBA-AEBB-B842-A676-59E0BD516D66}"/>
    <dgm:cxn modelId="{46631644-181F-B447-8D7D-331210566400}" type="presOf" srcId="{0B6505CF-77B9-234B-AC48-EB5CC9BC7D33}" destId="{16BC5CBE-6D7E-E947-A667-A37EB46CFD66}" srcOrd="0" destOrd="0" presId="urn:microsoft.com/office/officeart/2005/8/layout/radial4"/>
    <dgm:cxn modelId="{DB0AF224-2075-364F-8E73-A61563F3499A}" type="presOf" srcId="{CEC738E7-2797-3941-9786-0A35E40DFBD0}" destId="{2A9C5346-3B69-024C-BBB1-0AFD9422879E}" srcOrd="0" destOrd="0" presId="urn:microsoft.com/office/officeart/2005/8/layout/radial4"/>
    <dgm:cxn modelId="{6FFFA771-D17F-9841-AC2A-0A4B9D558F07}" type="presOf" srcId="{24158C5A-AB58-0745-A074-75EC2E60AC39}" destId="{E23A6DC2-1889-B943-9A29-18E4BF503A19}" srcOrd="0" destOrd="0" presId="urn:microsoft.com/office/officeart/2005/8/layout/radial4"/>
    <dgm:cxn modelId="{D2E1F2C8-5880-CA46-9520-93D59BD3A663}" type="presParOf" srcId="{2A9C5346-3B69-024C-BBB1-0AFD9422879E}" destId="{942945A1-B478-5040-902A-0C24F177EF68}" srcOrd="0" destOrd="0" presId="urn:microsoft.com/office/officeart/2005/8/layout/radial4"/>
    <dgm:cxn modelId="{26DBA83A-A7B1-3547-8EA5-48E192A3B752}" type="presParOf" srcId="{2A9C5346-3B69-024C-BBB1-0AFD9422879E}" destId="{16BC5CBE-6D7E-E947-A667-A37EB46CFD66}" srcOrd="1" destOrd="0" presId="urn:microsoft.com/office/officeart/2005/8/layout/radial4"/>
    <dgm:cxn modelId="{39E44B21-F764-BA44-AB25-EB8F6E14BCE8}" type="presParOf" srcId="{2A9C5346-3B69-024C-BBB1-0AFD9422879E}" destId="{0D193EC0-6F01-5F4D-BFAF-DB7975C4BBFA}" srcOrd="2" destOrd="0" presId="urn:microsoft.com/office/officeart/2005/8/layout/radial4"/>
    <dgm:cxn modelId="{C110EB21-9566-9D43-8AA0-CE39D40016A1}" type="presParOf" srcId="{2A9C5346-3B69-024C-BBB1-0AFD9422879E}" destId="{75E3AE2F-C090-5948-A28C-A8A1D588BC7A}" srcOrd="3" destOrd="0" presId="urn:microsoft.com/office/officeart/2005/8/layout/radial4"/>
    <dgm:cxn modelId="{F6CC686F-AC5D-2944-82F2-A801D3691895}" type="presParOf" srcId="{2A9C5346-3B69-024C-BBB1-0AFD9422879E}" destId="{E23A6DC2-1889-B943-9A29-18E4BF503A1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945A1-B478-5040-902A-0C24F177EF68}">
      <dsp:nvSpPr>
        <dsp:cNvPr id="0" name=""/>
        <dsp:cNvSpPr/>
      </dsp:nvSpPr>
      <dsp:spPr>
        <a:xfrm>
          <a:off x="2507498" y="2024949"/>
          <a:ext cx="2731211" cy="28618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LEARNING ENVIRONMENT</a:t>
          </a:r>
          <a:endParaRPr lang="en-US" sz="2400" kern="1200" dirty="0"/>
        </a:p>
      </dsp:txBody>
      <dsp:txXfrm>
        <a:off x="2907475" y="2444058"/>
        <a:ext cx="1931257" cy="2023634"/>
      </dsp:txXfrm>
    </dsp:sp>
    <dsp:sp modelId="{16BC5CBE-6D7E-E947-A667-A37EB46CFD66}">
      <dsp:nvSpPr>
        <dsp:cNvPr id="0" name=""/>
        <dsp:cNvSpPr/>
      </dsp:nvSpPr>
      <dsp:spPr>
        <a:xfrm rot="13147554">
          <a:off x="936838" y="1532404"/>
          <a:ext cx="1990875" cy="6894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193EC0-6F01-5F4D-BFAF-DB7975C4BBFA}">
      <dsp:nvSpPr>
        <dsp:cNvPr id="0" name=""/>
        <dsp:cNvSpPr/>
      </dsp:nvSpPr>
      <dsp:spPr>
        <a:xfrm>
          <a:off x="10900" y="329679"/>
          <a:ext cx="2298307" cy="18386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EDUCATIONAL TECHNOLOGY</a:t>
          </a:r>
          <a:endParaRPr lang="en-US" sz="2700" kern="1200" dirty="0"/>
        </a:p>
      </dsp:txBody>
      <dsp:txXfrm>
        <a:off x="64752" y="383531"/>
        <a:ext cx="2190603" cy="1730941"/>
      </dsp:txXfrm>
    </dsp:sp>
    <dsp:sp modelId="{75E3AE2F-C090-5948-A28C-A8A1D588BC7A}">
      <dsp:nvSpPr>
        <dsp:cNvPr id="0" name=""/>
        <dsp:cNvSpPr/>
      </dsp:nvSpPr>
      <dsp:spPr>
        <a:xfrm rot="19122826">
          <a:off x="4756371" y="1444915"/>
          <a:ext cx="2028529" cy="68949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3A6DC2-1889-B943-9A29-18E4BF503A19}">
      <dsp:nvSpPr>
        <dsp:cNvPr id="0" name=""/>
        <dsp:cNvSpPr/>
      </dsp:nvSpPr>
      <dsp:spPr>
        <a:xfrm>
          <a:off x="5400539" y="343976"/>
          <a:ext cx="2264476" cy="15529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ACTIVITY</a:t>
          </a:r>
          <a:endParaRPr lang="en-US" sz="2700" kern="1200" dirty="0"/>
        </a:p>
      </dsp:txBody>
      <dsp:txXfrm>
        <a:off x="5446022" y="389459"/>
        <a:ext cx="2173510" cy="1461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0F9BD7-B917-494F-9FF3-4DC0A9D2A4D1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8C850A-DC4A-2B42-8E93-166D02076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9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54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Flipped classroom inverts the role of the instructor.</a:t>
            </a:r>
          </a:p>
          <a:p>
            <a:r>
              <a:rPr lang="en-US" dirty="0" smtClean="0"/>
              <a:t>-Traditional: “sage on stage”. Instructor teaches to student</a:t>
            </a:r>
            <a:r>
              <a:rPr lang="en-US" baseline="0" dirty="0" smtClean="0"/>
              <a:t> during class time.</a:t>
            </a:r>
            <a:endParaRPr lang="en-US" dirty="0" smtClean="0"/>
          </a:p>
          <a:p>
            <a:r>
              <a:rPr lang="en-US" dirty="0" smtClean="0"/>
              <a:t>-Flipped: “guide on side”. Instruction occurs outside of classroom </a:t>
            </a:r>
            <a:r>
              <a:rPr lang="en-US" baseline="0" dirty="0" smtClean="0"/>
              <a:t>and homework, or application of knowledge, occurs in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‘old wine in a new bottle’</a:t>
            </a:r>
          </a:p>
          <a:p>
            <a:r>
              <a:rPr lang="en-US" dirty="0" smtClean="0"/>
              <a:t>How the</a:t>
            </a:r>
            <a:r>
              <a:rPr lang="en-US" baseline="0" dirty="0" smtClean="0"/>
              <a:t> theory </a:t>
            </a:r>
            <a:r>
              <a:rPr lang="en-US" dirty="0" smtClean="0"/>
              <a:t>works:</a:t>
            </a:r>
          </a:p>
          <a:p>
            <a:pPr marL="232943" indent="-232943">
              <a:buAutoNum type="arabicPeriod"/>
            </a:pPr>
            <a:r>
              <a:rPr lang="en-US" dirty="0" smtClean="0"/>
              <a:t>Educational</a:t>
            </a:r>
            <a:r>
              <a:rPr lang="en-US" baseline="0" dirty="0" smtClean="0"/>
              <a:t> technologies, like videos, discussion boards, interactive tools, are used to deliver content outside of classroom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Activities are implemented in the classroom that engage the learner in the content. Provides a “personalized learning experience”.</a:t>
            </a:r>
          </a:p>
          <a:p>
            <a:r>
              <a:rPr lang="en-US" baseline="0" dirty="0" smtClean="0"/>
              <a:t>Ed Tech and Activities are used in conjunction to affect the learning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5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REPLAY: learn at</a:t>
            </a:r>
            <a:r>
              <a:rPr lang="en-US" baseline="0" dirty="0" smtClean="0"/>
              <a:t> your own pace. </a:t>
            </a:r>
            <a:r>
              <a:rPr lang="en-US" baseline="0" dirty="0" err="1" smtClean="0"/>
              <a:t>Rewatch</a:t>
            </a:r>
            <a:r>
              <a:rPr lang="en-US" baseline="0" dirty="0" smtClean="0"/>
              <a:t> videos.</a:t>
            </a:r>
          </a:p>
          <a:p>
            <a:r>
              <a:rPr lang="en-US" baseline="0" dirty="0" smtClean="0"/>
              <a:t>REVIEW: reinforce concept rather than introduce</a:t>
            </a:r>
          </a:p>
          <a:p>
            <a:r>
              <a:rPr lang="en-US" baseline="0" dirty="0" smtClean="0"/>
              <a:t>FEEDBACK: activity or seminar allows instructor to give feedback and have a dialogue</a:t>
            </a:r>
          </a:p>
          <a:p>
            <a:r>
              <a:rPr lang="en-US" baseline="0" dirty="0" smtClean="0"/>
              <a:t>INTERACTION: fosters peer learning and enhances a student’s engagement and learning of the material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1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Digital divide: not all students have access to computers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wi-fi</a:t>
            </a:r>
            <a:r>
              <a:rPr lang="en-US" baseline="0" dirty="0" smtClean="0"/>
              <a:t> outside of the educational setting</a:t>
            </a:r>
          </a:p>
          <a:p>
            <a:r>
              <a:rPr lang="en-US" baseline="0" dirty="0" smtClean="0"/>
              <a:t>Distracted engagement/Participation: instructors can’t guarantee that students will participate (or be engaged outside the classroom. One antidote: ask questions in class and if students don</a:t>
            </a:r>
            <a:r>
              <a:rPr lang="fr-FR" baseline="0" dirty="0" smtClean="0"/>
              <a:t>’</a:t>
            </a:r>
            <a:r>
              <a:rPr lang="en-US" baseline="0" dirty="0" smtClean="0"/>
              <a:t>t respond, pull out a quiz.</a:t>
            </a:r>
          </a:p>
          <a:p>
            <a:r>
              <a:rPr lang="en-US" dirty="0" smtClean="0"/>
              <a:t>Screen time: concerns about brain development, obesity,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Academic instruction librarians are met with a challenge: teach students how to navigate the library and its resources AND be information literate students,</a:t>
            </a:r>
            <a:r>
              <a:rPr lang="en-US" baseline="0" dirty="0" smtClean="0"/>
              <a:t> all in 45-90 min session. So how can librarians make the most of that time? The </a:t>
            </a:r>
            <a:r>
              <a:rPr lang="en-US" dirty="0" smtClean="0"/>
              <a:t>Flipped</a:t>
            </a:r>
            <a:r>
              <a:rPr lang="en-US" baseline="0" dirty="0" smtClean="0"/>
              <a:t> Classroom model. Create online content for students to view/participate in before coming to the library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Partnership: </a:t>
            </a:r>
            <a:r>
              <a:rPr lang="en-US" dirty="0" err="1" smtClean="0"/>
              <a:t>Hochman</a:t>
            </a:r>
            <a:r>
              <a:rPr lang="en-US" dirty="0" smtClean="0"/>
              <a:t> approached us about partnering with Stevens to create a video to be used in conjunction with library instruction</a:t>
            </a:r>
            <a:r>
              <a:rPr lang="en-US" baseline="0" dirty="0" smtClean="0"/>
              <a:t> in LIS680 </a:t>
            </a:r>
          </a:p>
          <a:p>
            <a:r>
              <a:rPr lang="en-US" baseline="0" dirty="0" smtClean="0"/>
              <a:t>About Stevens: STEM institute in Hoboken NJ that educates over 6000 undergrads and grads</a:t>
            </a:r>
          </a:p>
          <a:p>
            <a:r>
              <a:rPr lang="en-US" baseline="0" dirty="0" smtClean="0"/>
              <a:t>Cal 103: Students enrolled in the College of Arts and Letters all take CAL 103, a course that focuses on writing and communication. Students in CAL 103 attend a library instruction session that familiarizes them with the libraries’ electronic resources and the research process.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4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-Content: developed a script from the CAL 103 </a:t>
            </a:r>
            <a:r>
              <a:rPr lang="en-US" dirty="0" err="1" smtClean="0"/>
              <a:t>LibGuide</a:t>
            </a:r>
            <a:r>
              <a:rPr lang="en-US" dirty="0" smtClean="0"/>
              <a:t> (online library resource for CAL 103 students that outlines the research process and aggregates lists of pertinent resources),</a:t>
            </a:r>
            <a:r>
              <a:rPr lang="en-US" baseline="0" dirty="0" smtClean="0"/>
              <a:t> handout from the CAL 103 library session, and other related library videos</a:t>
            </a:r>
          </a:p>
          <a:p>
            <a:r>
              <a:rPr lang="en-US" baseline="0" dirty="0" smtClean="0"/>
              <a:t>-Recording of script: used </a:t>
            </a:r>
            <a:r>
              <a:rPr lang="en-US" baseline="0" dirty="0" err="1" smtClean="0"/>
              <a:t>ProTools</a:t>
            </a:r>
            <a:r>
              <a:rPr lang="en-US" baseline="0" dirty="0" smtClean="0"/>
              <a:t> to record &amp; create a .wav file</a:t>
            </a:r>
          </a:p>
          <a:p>
            <a:r>
              <a:rPr lang="en-US" baseline="0" dirty="0" smtClean="0"/>
              <a:t>-Screen shots: </a:t>
            </a:r>
            <a:r>
              <a:rPr lang="en-US" baseline="0" dirty="0" err="1" smtClean="0"/>
              <a:t>Camtasia</a:t>
            </a:r>
            <a:r>
              <a:rPr lang="en-US" baseline="0" dirty="0" smtClean="0"/>
              <a:t> and SnagIt</a:t>
            </a:r>
          </a:p>
          <a:p>
            <a:r>
              <a:rPr lang="en-US" baseline="0" dirty="0" smtClean="0"/>
              <a:t>-Video production: </a:t>
            </a:r>
            <a:r>
              <a:rPr lang="en-US" baseline="0" dirty="0" err="1" smtClean="0"/>
              <a:t>FinalCut</a:t>
            </a:r>
            <a:r>
              <a:rPr lang="en-US" baseline="0" dirty="0" smtClean="0"/>
              <a:t> Pro, audio from the Free Music Archive, found footage from Internet Archive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850A-DC4A-2B42-8E93-166D02076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4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5/10/2013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5/10/2013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hTxnOT2FRY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05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Flipped classroom model in academic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Ellie Horowitz, Alicia Navarro, Gina Shelton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0937" y="6089506"/>
            <a:ext cx="187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SILS Showcase</a:t>
            </a:r>
          </a:p>
          <a:p>
            <a:pPr algn="ctr"/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Ellie Horowitz: @</a:t>
            </a:r>
            <a:r>
              <a:rPr lang="en-US" dirty="0" err="1" smtClean="0"/>
              <a:t>ellieatoric</a:t>
            </a:r>
            <a:endParaRPr lang="en-US" dirty="0" smtClean="0"/>
          </a:p>
          <a:p>
            <a:r>
              <a:rPr lang="en-US" dirty="0" smtClean="0"/>
              <a:t>Alicia Navarro: @</a:t>
            </a:r>
            <a:r>
              <a:rPr lang="en-US" dirty="0" err="1" smtClean="0"/>
              <a:t>alicris</a:t>
            </a:r>
            <a:endParaRPr lang="en-US" dirty="0" smtClean="0"/>
          </a:p>
          <a:p>
            <a:r>
              <a:rPr lang="en-US" dirty="0" smtClean="0"/>
              <a:t>Gina Shelton: @</a:t>
            </a:r>
            <a:r>
              <a:rPr lang="en-US" dirty="0" err="1" smtClean="0"/>
              <a:t>ginamshelton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MODEL</a:t>
            </a:r>
            <a:endParaRPr lang="en-US" dirty="0"/>
          </a:p>
        </p:txBody>
      </p:sp>
      <p:pic>
        <p:nvPicPr>
          <p:cNvPr id="5" name="Picture 4" descr="flipped-classroom-cr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1" y="1929001"/>
            <a:ext cx="8895318" cy="33624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341" y="5529803"/>
            <a:ext cx="889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credit: </a:t>
            </a:r>
            <a:r>
              <a:rPr lang="en-US" dirty="0" err="1" smtClean="0"/>
              <a:t>Knewton</a:t>
            </a:r>
            <a:r>
              <a:rPr lang="en-US" dirty="0" smtClean="0"/>
              <a:t>. (2012). The Flipped classroom: Turning traditional education on its head. Retrieved from </a:t>
            </a:r>
            <a:r>
              <a:rPr lang="en-US" dirty="0"/>
              <a:t>http://</a:t>
            </a:r>
            <a:r>
              <a:rPr lang="en-US" dirty="0" err="1"/>
              <a:t>www.knewton.com</a:t>
            </a:r>
            <a:r>
              <a:rPr lang="en-US" dirty="0"/>
              <a:t>/flipped-classroom/</a:t>
            </a:r>
          </a:p>
        </p:txBody>
      </p:sp>
    </p:spTree>
    <p:extLst>
      <p:ext uri="{BB962C8B-B14F-4D97-AF65-F5344CB8AC3E}">
        <p14:creationId xmlns:p14="http://schemas.microsoft.com/office/powerpoint/2010/main" val="20435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5729748"/>
              </p:ext>
            </p:extLst>
          </p:nvPr>
        </p:nvGraphicFramePr>
        <p:xfrm>
          <a:off x="839909" y="1575351"/>
          <a:ext cx="7665016" cy="4886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86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44953" y="1994531"/>
            <a:ext cx="3455143" cy="2073086"/>
          </a:xfrm>
          <a:custGeom>
            <a:avLst/>
            <a:gdLst>
              <a:gd name="connsiteX0" fmla="*/ 0 w 3455143"/>
              <a:gd name="connsiteY0" fmla="*/ 0 h 2073086"/>
              <a:gd name="connsiteX1" fmla="*/ 3455143 w 3455143"/>
              <a:gd name="connsiteY1" fmla="*/ 0 h 2073086"/>
              <a:gd name="connsiteX2" fmla="*/ 3455143 w 3455143"/>
              <a:gd name="connsiteY2" fmla="*/ 2073086 h 2073086"/>
              <a:gd name="connsiteX3" fmla="*/ 0 w 3455143"/>
              <a:gd name="connsiteY3" fmla="*/ 2073086 h 2073086"/>
              <a:gd name="connsiteX4" fmla="*/ 0 w 3455143"/>
              <a:gd name="connsiteY4" fmla="*/ 0 h 207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143" h="2073086">
                <a:moveTo>
                  <a:pt x="0" y="0"/>
                </a:moveTo>
                <a:lnTo>
                  <a:pt x="3455143" y="0"/>
                </a:lnTo>
                <a:lnTo>
                  <a:pt x="3455143" y="2073086"/>
                </a:lnTo>
                <a:lnTo>
                  <a:pt x="0" y="2073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170" tIns="217170" rIns="217170" bIns="217170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700" kern="1200" dirty="0" smtClean="0"/>
              <a:t>Replay</a:t>
            </a:r>
            <a:endParaRPr lang="en-US" sz="5700" kern="1200" dirty="0"/>
          </a:p>
        </p:txBody>
      </p:sp>
      <p:sp>
        <p:nvSpPr>
          <p:cNvPr id="4" name="Freeform 3"/>
          <p:cNvSpPr/>
          <p:nvPr/>
        </p:nvSpPr>
        <p:spPr>
          <a:xfrm>
            <a:off x="4745611" y="1994531"/>
            <a:ext cx="3455143" cy="2073086"/>
          </a:xfrm>
          <a:custGeom>
            <a:avLst/>
            <a:gdLst>
              <a:gd name="connsiteX0" fmla="*/ 0 w 3455143"/>
              <a:gd name="connsiteY0" fmla="*/ 0 h 2073086"/>
              <a:gd name="connsiteX1" fmla="*/ 3455143 w 3455143"/>
              <a:gd name="connsiteY1" fmla="*/ 0 h 2073086"/>
              <a:gd name="connsiteX2" fmla="*/ 3455143 w 3455143"/>
              <a:gd name="connsiteY2" fmla="*/ 2073086 h 2073086"/>
              <a:gd name="connsiteX3" fmla="*/ 0 w 3455143"/>
              <a:gd name="connsiteY3" fmla="*/ 2073086 h 2073086"/>
              <a:gd name="connsiteX4" fmla="*/ 0 w 3455143"/>
              <a:gd name="connsiteY4" fmla="*/ 0 h 207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143" h="2073086">
                <a:moveTo>
                  <a:pt x="0" y="0"/>
                </a:moveTo>
                <a:lnTo>
                  <a:pt x="3455143" y="0"/>
                </a:lnTo>
                <a:lnTo>
                  <a:pt x="3455143" y="2073086"/>
                </a:lnTo>
                <a:lnTo>
                  <a:pt x="0" y="2073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170" tIns="217170" rIns="217170" bIns="217170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700" kern="1200" dirty="0" smtClean="0"/>
              <a:t>Review</a:t>
            </a:r>
            <a:endParaRPr lang="en-US" sz="5700" kern="1200" dirty="0"/>
          </a:p>
        </p:txBody>
      </p:sp>
      <p:sp>
        <p:nvSpPr>
          <p:cNvPr id="7" name="Freeform 6"/>
          <p:cNvSpPr/>
          <p:nvPr/>
        </p:nvSpPr>
        <p:spPr>
          <a:xfrm>
            <a:off x="944953" y="4413132"/>
            <a:ext cx="3455143" cy="2073086"/>
          </a:xfrm>
          <a:custGeom>
            <a:avLst/>
            <a:gdLst>
              <a:gd name="connsiteX0" fmla="*/ 0 w 3455143"/>
              <a:gd name="connsiteY0" fmla="*/ 0 h 2073086"/>
              <a:gd name="connsiteX1" fmla="*/ 3455143 w 3455143"/>
              <a:gd name="connsiteY1" fmla="*/ 0 h 2073086"/>
              <a:gd name="connsiteX2" fmla="*/ 3455143 w 3455143"/>
              <a:gd name="connsiteY2" fmla="*/ 2073086 h 2073086"/>
              <a:gd name="connsiteX3" fmla="*/ 0 w 3455143"/>
              <a:gd name="connsiteY3" fmla="*/ 2073086 h 2073086"/>
              <a:gd name="connsiteX4" fmla="*/ 0 w 3455143"/>
              <a:gd name="connsiteY4" fmla="*/ 0 h 207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143" h="2073086">
                <a:moveTo>
                  <a:pt x="0" y="0"/>
                </a:moveTo>
                <a:lnTo>
                  <a:pt x="3455143" y="0"/>
                </a:lnTo>
                <a:lnTo>
                  <a:pt x="3455143" y="2073086"/>
                </a:lnTo>
                <a:lnTo>
                  <a:pt x="0" y="2073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170" tIns="217170" rIns="217170" bIns="217170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700" kern="1200" dirty="0" smtClean="0"/>
              <a:t>Feedback</a:t>
            </a:r>
            <a:endParaRPr lang="en-US" sz="5700" kern="1200" dirty="0"/>
          </a:p>
        </p:txBody>
      </p:sp>
      <p:sp>
        <p:nvSpPr>
          <p:cNvPr id="8" name="Freeform 7"/>
          <p:cNvSpPr/>
          <p:nvPr/>
        </p:nvSpPr>
        <p:spPr>
          <a:xfrm>
            <a:off x="4745611" y="4413132"/>
            <a:ext cx="3455143" cy="2073086"/>
          </a:xfrm>
          <a:custGeom>
            <a:avLst/>
            <a:gdLst>
              <a:gd name="connsiteX0" fmla="*/ 0 w 3455143"/>
              <a:gd name="connsiteY0" fmla="*/ 0 h 2073086"/>
              <a:gd name="connsiteX1" fmla="*/ 3455143 w 3455143"/>
              <a:gd name="connsiteY1" fmla="*/ 0 h 2073086"/>
              <a:gd name="connsiteX2" fmla="*/ 3455143 w 3455143"/>
              <a:gd name="connsiteY2" fmla="*/ 2073086 h 2073086"/>
              <a:gd name="connsiteX3" fmla="*/ 0 w 3455143"/>
              <a:gd name="connsiteY3" fmla="*/ 2073086 h 2073086"/>
              <a:gd name="connsiteX4" fmla="*/ 0 w 3455143"/>
              <a:gd name="connsiteY4" fmla="*/ 0 h 207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143" h="2073086">
                <a:moveTo>
                  <a:pt x="0" y="0"/>
                </a:moveTo>
                <a:lnTo>
                  <a:pt x="3455143" y="0"/>
                </a:lnTo>
                <a:lnTo>
                  <a:pt x="3455143" y="2073086"/>
                </a:lnTo>
                <a:lnTo>
                  <a:pt x="0" y="2073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170" tIns="217170" rIns="217170" bIns="217170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700" kern="1200" dirty="0" smtClean="0"/>
              <a:t>Interaction</a:t>
            </a:r>
            <a:endParaRPr lang="en-US" sz="5700" kern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42151" y="3135105"/>
            <a:ext cx="4106115" cy="2463669"/>
          </a:xfrm>
          <a:custGeom>
            <a:avLst/>
            <a:gdLst>
              <a:gd name="connsiteX0" fmla="*/ 0 w 4106115"/>
              <a:gd name="connsiteY0" fmla="*/ 0 h 2463669"/>
              <a:gd name="connsiteX1" fmla="*/ 4106115 w 4106115"/>
              <a:gd name="connsiteY1" fmla="*/ 0 h 2463669"/>
              <a:gd name="connsiteX2" fmla="*/ 4106115 w 4106115"/>
              <a:gd name="connsiteY2" fmla="*/ 2463669 h 2463669"/>
              <a:gd name="connsiteX3" fmla="*/ 0 w 4106115"/>
              <a:gd name="connsiteY3" fmla="*/ 2463669 h 2463669"/>
              <a:gd name="connsiteX4" fmla="*/ 0 w 4106115"/>
              <a:gd name="connsiteY4" fmla="*/ 0 h 24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115" h="2463669">
                <a:moveTo>
                  <a:pt x="0" y="0"/>
                </a:moveTo>
                <a:lnTo>
                  <a:pt x="4106115" y="0"/>
                </a:lnTo>
                <a:lnTo>
                  <a:pt x="4106115" y="2463669"/>
                </a:lnTo>
                <a:lnTo>
                  <a:pt x="0" y="24636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800" kern="1200" dirty="0" smtClean="0"/>
              <a:t>Digital divide</a:t>
            </a:r>
            <a:endParaRPr lang="en-US" sz="5800" kern="1200" dirty="0"/>
          </a:p>
        </p:txBody>
      </p:sp>
      <p:sp>
        <p:nvSpPr>
          <p:cNvPr id="4" name="Freeform 3"/>
          <p:cNvSpPr/>
          <p:nvPr/>
        </p:nvSpPr>
        <p:spPr>
          <a:xfrm>
            <a:off x="4658879" y="3135105"/>
            <a:ext cx="4106115" cy="2463669"/>
          </a:xfrm>
          <a:custGeom>
            <a:avLst/>
            <a:gdLst>
              <a:gd name="connsiteX0" fmla="*/ 0 w 4106115"/>
              <a:gd name="connsiteY0" fmla="*/ 0 h 2463669"/>
              <a:gd name="connsiteX1" fmla="*/ 4106115 w 4106115"/>
              <a:gd name="connsiteY1" fmla="*/ 0 h 2463669"/>
              <a:gd name="connsiteX2" fmla="*/ 4106115 w 4106115"/>
              <a:gd name="connsiteY2" fmla="*/ 2463669 h 2463669"/>
              <a:gd name="connsiteX3" fmla="*/ 0 w 4106115"/>
              <a:gd name="connsiteY3" fmla="*/ 2463669 h 2463669"/>
              <a:gd name="connsiteX4" fmla="*/ 0 w 4106115"/>
              <a:gd name="connsiteY4" fmla="*/ 0 h 24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115" h="2463669">
                <a:moveTo>
                  <a:pt x="0" y="0"/>
                </a:moveTo>
                <a:lnTo>
                  <a:pt x="4106115" y="0"/>
                </a:lnTo>
                <a:lnTo>
                  <a:pt x="4106115" y="2463669"/>
                </a:lnTo>
                <a:lnTo>
                  <a:pt x="0" y="24636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700" kern="1200" dirty="0" smtClean="0"/>
              <a:t>Participation</a:t>
            </a:r>
            <a:endParaRPr lang="en-US" sz="5700" kern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5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996586" cy="4495800"/>
          </a:xfrm>
        </p:spPr>
        <p:txBody>
          <a:bodyPr/>
          <a:lstStyle/>
          <a:p>
            <a:r>
              <a:rPr lang="en-US" dirty="0" smtClean="0"/>
              <a:t>Using the Flipped Classroom in Academic Libraries </a:t>
            </a:r>
            <a:endParaRPr lang="en-US" dirty="0"/>
          </a:p>
        </p:txBody>
      </p:sp>
      <p:pic>
        <p:nvPicPr>
          <p:cNvPr id="4" name="Picture 3" descr="hourglas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26" y="1600200"/>
            <a:ext cx="3055668" cy="4560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09234" y="6218618"/>
            <a:ext cx="35445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Retrieved </a:t>
            </a:r>
            <a:r>
              <a:rPr lang="en-US" sz="1100" dirty="0" smtClean="0"/>
              <a:t>from</a:t>
            </a:r>
          </a:p>
          <a:p>
            <a:pPr algn="ctr"/>
            <a:r>
              <a:rPr lang="en-US" sz="1100" dirty="0" smtClean="0"/>
              <a:t>http</a:t>
            </a:r>
            <a:r>
              <a:rPr lang="en-US" sz="1100" dirty="0"/>
              <a:t>://</a:t>
            </a:r>
            <a:r>
              <a:rPr lang="en-US" sz="1100" dirty="0" err="1"/>
              <a:t>www.flickr.com</a:t>
            </a:r>
            <a:r>
              <a:rPr lang="en-US" sz="1100" dirty="0"/>
              <a:t>/photos/</a:t>
            </a:r>
            <a:r>
              <a:rPr lang="en-US" sz="1100" dirty="0" err="1"/>
              <a:t>bogenfreund</a:t>
            </a:r>
            <a:r>
              <a:rPr lang="en-US" sz="1100" dirty="0"/>
              <a:t>/4286076672/</a:t>
            </a:r>
          </a:p>
        </p:txBody>
      </p:sp>
    </p:spTree>
    <p:extLst>
      <p:ext uri="{BB962C8B-B14F-4D97-AF65-F5344CB8AC3E}">
        <p14:creationId xmlns:p14="http://schemas.microsoft.com/office/powerpoint/2010/main" val="32928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414254"/>
            <a:ext cx="8153400" cy="1387312"/>
          </a:xfrm>
        </p:spPr>
        <p:txBody>
          <a:bodyPr>
            <a:normAutofit/>
          </a:bodyPr>
          <a:lstStyle/>
          <a:p>
            <a:r>
              <a:rPr lang="en-US" dirty="0" smtClean="0"/>
              <a:t>Partnership with Stevens Institute of Technology</a:t>
            </a:r>
          </a:p>
          <a:p>
            <a:r>
              <a:rPr lang="en-US" dirty="0" smtClean="0"/>
              <a:t>CAL 103 course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tevensLarge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44" y="1583199"/>
            <a:ext cx="5977112" cy="254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VIDEO</a:t>
            </a:r>
            <a:endParaRPr lang="en-US" dirty="0"/>
          </a:p>
        </p:txBody>
      </p:sp>
      <p:pic>
        <p:nvPicPr>
          <p:cNvPr id="3" name="Content Placeholder 2" descr="Screen shot 2013-05-09 at 10.58.16 PM.png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4" b="5934"/>
          <a:stretch>
            <a:fillRect/>
          </a:stretch>
        </p:blipFill>
        <p:spPr>
          <a:xfrm>
            <a:off x="612648" y="1819719"/>
            <a:ext cx="8153400" cy="4495800"/>
          </a:xfrm>
        </p:spPr>
      </p:pic>
    </p:spTree>
    <p:extLst>
      <p:ext uri="{BB962C8B-B14F-4D97-AF65-F5344CB8AC3E}">
        <p14:creationId xmlns:p14="http://schemas.microsoft.com/office/powerpoint/2010/main" val="3217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3" name="Content Placeholder 2" descr="Screen shot 2013-05-09 at 11.04.18 PM.png">
            <a:hlinkClick r:id="rId3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1" b="46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2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2862</TotalTime>
  <Words>584</Words>
  <Application>Microsoft Office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The Flipped classroom model in academic libraries</vt:lpstr>
      <vt:lpstr>FLIPPED CLASSROOM MODEL</vt:lpstr>
      <vt:lpstr>THEORETICAL FRAMEWORK</vt:lpstr>
      <vt:lpstr>BENEFITS</vt:lpstr>
      <vt:lpstr>DRAWBACKS</vt:lpstr>
      <vt:lpstr>APPLICATION</vt:lpstr>
      <vt:lpstr>CASE STUDY</vt:lpstr>
      <vt:lpstr>MAKING A VIDEO</vt:lpstr>
      <vt:lpstr>VIDEO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search in google scholar using operators</dc:title>
  <dc:creator>Chandler Lewis</dc:creator>
  <cp:lastModifiedBy>Gina Shelton</cp:lastModifiedBy>
  <cp:revision>20</cp:revision>
  <cp:lastPrinted>2013-05-10T12:13:39Z</cp:lastPrinted>
  <dcterms:created xsi:type="dcterms:W3CDTF">2013-03-02T03:34:55Z</dcterms:created>
  <dcterms:modified xsi:type="dcterms:W3CDTF">2013-05-10T12:16:54Z</dcterms:modified>
</cp:coreProperties>
</file>